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9"/>
  </p:notesMasterIdLst>
  <p:sldIdLst>
    <p:sldId id="256" r:id="rId2"/>
    <p:sldId id="257" r:id="rId3"/>
    <p:sldId id="259" r:id="rId4"/>
    <p:sldId id="295" r:id="rId5"/>
    <p:sldId id="262" r:id="rId6"/>
    <p:sldId id="293" r:id="rId7"/>
    <p:sldId id="286" r:id="rId8"/>
    <p:sldId id="294" r:id="rId9"/>
    <p:sldId id="263" r:id="rId10"/>
    <p:sldId id="287" r:id="rId11"/>
    <p:sldId id="290" r:id="rId12"/>
    <p:sldId id="292" r:id="rId13"/>
    <p:sldId id="291" r:id="rId14"/>
    <p:sldId id="283" r:id="rId15"/>
    <p:sldId id="279" r:id="rId16"/>
    <p:sldId id="281" r:id="rId17"/>
    <p:sldId id="285" r:id="rId18"/>
  </p:sldIdLst>
  <p:sldSz cx="9144000" cy="6858000" type="screen4x3"/>
  <p:notesSz cx="7010400" cy="9236075"/>
  <p:defaultTextStyle>
    <a:defPPr>
      <a:defRPr lang="en-US"/>
    </a:defPPr>
    <a:lvl1pPr algn="ctr"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ctr"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ctr"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ctr"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ctr"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5" autoAdjust="0"/>
    <p:restoredTop sz="94660"/>
  </p:normalViewPr>
  <p:slideViewPr>
    <p:cSldViewPr>
      <p:cViewPr varScale="1">
        <p:scale>
          <a:sx n="112" d="100"/>
          <a:sy n="112" d="100"/>
        </p:scale>
        <p:origin x="72" y="51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96" d="100"/>
          <a:sy n="96" d="100"/>
        </p:scale>
        <p:origin x="-2118" y="-108"/>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defRPr>
            </a:lvl1pPr>
          </a:lstStyle>
          <a:p>
            <a:pPr>
              <a:defRPr/>
            </a:pPr>
            <a:endParaRPr lang="en-US"/>
          </a:p>
        </p:txBody>
      </p:sp>
      <p:sp>
        <p:nvSpPr>
          <p:cNvPr id="30723" name="Rectangle 3"/>
          <p:cNvSpPr>
            <a:spLocks noGrp="1" noChangeArrowheads="1"/>
          </p:cNvSpPr>
          <p:nvPr>
            <p:ph type="dt" idx="1"/>
          </p:nvPr>
        </p:nvSpPr>
        <p:spPr bwMode="auto">
          <a:xfrm>
            <a:off x="3970938" y="0"/>
            <a:ext cx="303784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701040" y="4387136"/>
            <a:ext cx="5608320" cy="41562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8772669"/>
            <a:ext cx="303784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970938" y="8772669"/>
            <a:ext cx="303784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0BF917D7-F4B0-4578-BE4D-AD21BCC5DFD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052EA10-7452-4A9E-B90D-497A64C1237B}" type="slidenum">
              <a:rPr lang="en-US" smtClean="0"/>
              <a:pPr/>
              <a:t>16</a:t>
            </a:fld>
            <a:endParaRPr lang="en-US"/>
          </a:p>
        </p:txBody>
      </p:sp>
      <p:sp>
        <p:nvSpPr>
          <p:cNvPr id="22531" name="Rectangle 2"/>
          <p:cNvSpPr>
            <a:spLocks noGrp="1" noRot="1" noChangeAspect="1" noChangeArrowheads="1" noTextEdit="1"/>
          </p:cNvSpPr>
          <p:nvPr>
            <p:ph type="sldImg"/>
          </p:nvPr>
        </p:nvSpPr>
        <p:spPr>
          <a:xfrm>
            <a:off x="1165225" y="688975"/>
            <a:ext cx="4554538" cy="3414713"/>
          </a:xfrm>
          <a:ln w="12700" cap="flat">
            <a:solidFill>
              <a:schemeClr val="bg1"/>
            </a:solidFill>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ctrTitle"/>
          </p:nvPr>
        </p:nvSpPr>
        <p:spPr>
          <a:xfrm>
            <a:off x="609600" y="533400"/>
            <a:ext cx="7924800" cy="3886201"/>
          </a:xfrm>
        </p:spPr>
        <p:txBody>
          <a:bodyPr>
            <a:normAutofit/>
          </a:bodyPr>
          <a:lstStyle>
            <a:lvl1pPr algn="ctr">
              <a:defRPr sz="4800" baseline="0">
                <a:effectLst>
                  <a:outerShdw blurRad="38100" dist="38100" dir="2700000" algn="tl">
                    <a:srgbClr val="000000">
                      <a:alpha val="43137"/>
                    </a:srgbClr>
                  </a:outerShdw>
                </a:effectLst>
              </a:defRPr>
            </a:lvl1pPr>
          </a:lstStyle>
          <a:p>
            <a:r>
              <a:rPr lang="en-US" dirty="0"/>
              <a:t>Click to edit Master title style</a:t>
            </a: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Rectangle 3"/>
          <p:cNvSpPr>
            <a:spLocks noGrp="1"/>
          </p:cNvSpPr>
          <p:nvPr>
            <p:ph type="dt" sz="half" idx="10"/>
          </p:nvPr>
        </p:nvSpPr>
        <p:spPr>
          <a:xfrm>
            <a:off x="228600" y="6553200"/>
            <a:ext cx="2133600" cy="287782"/>
          </a:xfrm>
        </p:spPr>
        <p:txBody>
          <a:bodyPr/>
          <a:lstStyle/>
          <a:p>
            <a:pPr>
              <a:defRPr/>
            </a:pPr>
            <a:endParaRPr lang="en-US"/>
          </a:p>
        </p:txBody>
      </p:sp>
      <p:sp>
        <p:nvSpPr>
          <p:cNvPr id="5" name="Rectangle 4"/>
          <p:cNvSpPr>
            <a:spLocks noGrp="1"/>
          </p:cNvSpPr>
          <p:nvPr>
            <p:ph type="ftr" sz="quarter" idx="11"/>
          </p:nvPr>
        </p:nvSpPr>
        <p:spPr>
          <a:xfrm>
            <a:off x="2895600" y="6553200"/>
            <a:ext cx="3429000" cy="287782"/>
          </a:xfrm>
        </p:spPr>
        <p:txBody>
          <a:bodyPr/>
          <a:lstStyle/>
          <a:p>
            <a:pPr>
              <a:defRPr/>
            </a:pPr>
            <a:endParaRPr lang="en-US"/>
          </a:p>
        </p:txBody>
      </p:sp>
      <p:sp>
        <p:nvSpPr>
          <p:cNvPr id="6" name="Rectangle 5"/>
          <p:cNvSpPr>
            <a:spLocks noGrp="1"/>
          </p:cNvSpPr>
          <p:nvPr>
            <p:ph type="sldNum" sz="quarter" idx="12"/>
          </p:nvPr>
        </p:nvSpPr>
        <p:spPr>
          <a:xfrm>
            <a:off x="6858000" y="6553200"/>
            <a:ext cx="2057400" cy="287782"/>
          </a:xfrm>
        </p:spPr>
        <p:txBody>
          <a:bodyPr/>
          <a:lstStyle/>
          <a:p>
            <a:pPr>
              <a:defRPr/>
            </a:pPr>
            <a:fld id="{1F73B64E-D878-43F1-B425-2B31104F9D52}" type="slidenum">
              <a:rPr lang="en-US" smtClean="0"/>
              <a:pPr>
                <a:defRPr/>
              </a:pPr>
              <a:t>‹#›</a:t>
            </a:fld>
            <a:endParaRPr lang="en-US"/>
          </a:p>
        </p:txBody>
      </p:sp>
      <p:grpSp>
        <p:nvGrpSpPr>
          <p:cNvPr id="13" name="Group 12"/>
          <p:cNvGrpSpPr/>
          <p:nvPr userDrawn="1"/>
        </p:nvGrpSpPr>
        <p:grpSpPr>
          <a:xfrm>
            <a:off x="304800" y="304800"/>
            <a:ext cx="2133600" cy="533400"/>
            <a:chOff x="304800" y="304800"/>
            <a:chExt cx="2133600" cy="533400"/>
          </a:xfrm>
        </p:grpSpPr>
        <p:pic>
          <p:nvPicPr>
            <p:cNvPr id="9" name="Picture 440" descr="golden-gate-a.jpg"/>
            <p:cNvPicPr>
              <a:picLocks noChangeAspect="1"/>
            </p:cNvPicPr>
            <p:nvPr userDrawn="1"/>
          </p:nvPicPr>
          <p:blipFill>
            <a:blip r:embed="rId2" cstate="print"/>
            <a:srcRect/>
            <a:stretch>
              <a:fillRect/>
            </a:stretch>
          </p:blipFill>
          <p:spPr bwMode="auto">
            <a:xfrm>
              <a:off x="304800" y="304800"/>
              <a:ext cx="685800" cy="533400"/>
            </a:xfrm>
            <a:prstGeom prst="rect">
              <a:avLst/>
            </a:prstGeom>
            <a:noFill/>
            <a:ln w="9525">
              <a:noFill/>
              <a:miter lim="800000"/>
              <a:headEnd/>
              <a:tailEnd/>
            </a:ln>
          </p:spPr>
        </p:pic>
        <p:sp>
          <p:nvSpPr>
            <p:cNvPr id="11" name="TextBox 10"/>
            <p:cNvSpPr txBox="1"/>
            <p:nvPr userDrawn="1"/>
          </p:nvSpPr>
          <p:spPr>
            <a:xfrm>
              <a:off x="990600" y="304801"/>
              <a:ext cx="1447800" cy="523220"/>
            </a:xfrm>
            <a:prstGeom prst="rect">
              <a:avLst/>
            </a:prstGeom>
            <a:solidFill>
              <a:schemeClr val="tx2"/>
            </a:solidFill>
          </p:spPr>
          <p:txBody>
            <a:bodyPr wrap="square" rtlCol="0" anchor="t">
              <a:spAutoFit/>
            </a:bodyPr>
            <a:lstStyle/>
            <a:p>
              <a:pPr algn="l"/>
              <a:r>
                <a:rPr lang="en-US" sz="1400" dirty="0">
                  <a:solidFill>
                    <a:srgbClr val="FFFFFF"/>
                  </a:solidFill>
                  <a:effectLst>
                    <a:outerShdw blurRad="38100" dist="38100" dir="2700000" algn="tl">
                      <a:srgbClr val="000000">
                        <a:alpha val="43137"/>
                      </a:srgbClr>
                    </a:outerShdw>
                  </a:effectLst>
                  <a:latin typeface="Eras Bold ITC" pitchFamily="34" charset="0"/>
                </a:rPr>
                <a:t>Bay</a:t>
              </a:r>
              <a:r>
                <a:rPr lang="en-US" sz="1400" baseline="0" dirty="0">
                  <a:solidFill>
                    <a:srgbClr val="FFFFFF"/>
                  </a:solidFill>
                  <a:effectLst>
                    <a:outerShdw blurRad="38100" dist="38100" dir="2700000" algn="tl">
                      <a:srgbClr val="000000">
                        <a:alpha val="43137"/>
                      </a:srgbClr>
                    </a:outerShdw>
                  </a:effectLst>
                  <a:latin typeface="Eras Bold ITC" pitchFamily="34" charset="0"/>
                </a:rPr>
                <a:t> Clinical R&amp;D Services</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p>
            <a:pPr>
              <a:defRPr/>
            </a:pPr>
            <a:endParaRPr lang="en-US"/>
          </a:p>
        </p:txBody>
      </p:sp>
      <p:sp>
        <p:nvSpPr>
          <p:cNvPr id="5" name="Rectangle 4"/>
          <p:cNvSpPr>
            <a:spLocks noGrp="1"/>
          </p:cNvSpPr>
          <p:nvPr>
            <p:ph type="ftr" sz="quarter" idx="11"/>
          </p:nvPr>
        </p:nvSpPr>
        <p:spPr/>
        <p:txBody>
          <a:bodyPr/>
          <a:lstStyle/>
          <a:p>
            <a:pPr>
              <a:defRPr/>
            </a:pPr>
            <a:endParaRPr lang="en-US"/>
          </a:p>
        </p:txBody>
      </p:sp>
      <p:sp>
        <p:nvSpPr>
          <p:cNvPr id="6" name="Rectangle 5"/>
          <p:cNvSpPr>
            <a:spLocks noGrp="1"/>
          </p:cNvSpPr>
          <p:nvPr>
            <p:ph type="sldNum" sz="quarter" idx="12"/>
          </p:nvPr>
        </p:nvSpPr>
        <p:spPr/>
        <p:txBody>
          <a:bodyPr/>
          <a:lstStyle/>
          <a:p>
            <a:pPr>
              <a:defRPr/>
            </a:pPr>
            <a:fld id="{42C44FD6-AF19-48C0-8380-C4F7C837082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p:cNvSpPr>
          <p:nvPr>
            <p:ph type="dt" sz="half" idx="10"/>
          </p:nvPr>
        </p:nvSpPr>
        <p:spPr/>
        <p:txBody>
          <a:bodyPr/>
          <a:lstStyle/>
          <a:p>
            <a:pPr>
              <a:defRPr/>
            </a:pPr>
            <a:endParaRPr lang="en-US"/>
          </a:p>
        </p:txBody>
      </p:sp>
      <p:sp>
        <p:nvSpPr>
          <p:cNvPr id="5" name="Rectangle 4"/>
          <p:cNvSpPr>
            <a:spLocks noGrp="1"/>
          </p:cNvSpPr>
          <p:nvPr>
            <p:ph type="ftr" sz="quarter" idx="11"/>
          </p:nvPr>
        </p:nvSpPr>
        <p:spPr/>
        <p:txBody>
          <a:bodyPr/>
          <a:lstStyle/>
          <a:p>
            <a:pPr>
              <a:defRPr/>
            </a:pPr>
            <a:endParaRPr lang="en-US"/>
          </a:p>
        </p:txBody>
      </p:sp>
      <p:sp>
        <p:nvSpPr>
          <p:cNvPr id="6" name="Rectangle 5"/>
          <p:cNvSpPr>
            <a:spLocks noGrp="1"/>
          </p:cNvSpPr>
          <p:nvPr>
            <p:ph type="sldNum" sz="quarter" idx="12"/>
          </p:nvPr>
        </p:nvSpPr>
        <p:spPr/>
        <p:txBody>
          <a:bodyPr/>
          <a:lstStyle/>
          <a:p>
            <a:pPr>
              <a:defRPr/>
            </a:pPr>
            <a:fld id="{0B7AAEAB-9851-4991-AE13-D7A46DE479BC}" type="slidenum">
              <a:rPr lang="en-US" smtClean="0"/>
              <a:pPr>
                <a:defRPr/>
              </a:pPr>
              <a:t>‹#›</a:t>
            </a:fld>
            <a:endParaRPr lang="en-US"/>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n-US"/>
              <a:t>Click to edit Master title style</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Rectangle 218"/>
          <p:cNvSpPr>
            <a:spLocks noGrp="1" noChangeArrowheads="1"/>
          </p:cNvSpPr>
          <p:nvPr>
            <p:ph type="sldNum" sz="quarter" idx="10"/>
          </p:nvPr>
        </p:nvSpPr>
        <p:spPr>
          <a:ln/>
        </p:spPr>
        <p:txBody>
          <a:bodyPr/>
          <a:lstStyle>
            <a:lvl1pPr>
              <a:defRPr/>
            </a:lvl1pPr>
          </a:lstStyle>
          <a:p>
            <a:pPr>
              <a:defRPr/>
            </a:pPr>
            <a:fld id="{4B6706FC-A419-4DB0-BBDD-7E20A96AA863}"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baseline="0"/>
            </a:lvl1pPr>
          </a:lstStyle>
          <a:p>
            <a:r>
              <a:rPr lang="en-US" dirty="0"/>
              <a:t>Click to edit Master title style</a:t>
            </a:r>
          </a:p>
        </p:txBody>
      </p:sp>
      <p:sp>
        <p:nvSpPr>
          <p:cNvPr id="3" name="Rectangle 2"/>
          <p:cNvSpPr>
            <a:spLocks noGrp="1"/>
          </p:cNvSpPr>
          <p:nvPr>
            <p:ph idx="1"/>
          </p:nvPr>
        </p:nvSpPr>
        <p:spPr/>
        <p:txBody>
          <a:bodyPr/>
          <a:lstStyle>
            <a:lvl1pPr>
              <a:buSzPct val="110000"/>
              <a:defRPr sz="2400" b="0" baseline="0">
                <a:latin typeface="Lucida Sans Unicode" panose="020B0602030504020204" pitchFamily="34" charset="0"/>
              </a:defRPr>
            </a:lvl1pPr>
            <a:lvl2pPr>
              <a:buSzPct val="50000"/>
              <a:buFont typeface="Wingdings" pitchFamily="2" charset="2"/>
              <a:buChar char="q"/>
              <a:defRPr baseline="0">
                <a:latin typeface="Lucida Sans Unicode" panose="020B0602030504020204" pitchFamily="34" charset="0"/>
              </a:defRPr>
            </a:lvl2pPr>
            <a:lvl3pPr>
              <a:defRPr baseline="0">
                <a:latin typeface="Lucida Sans Unicode" panose="020B0602030504020204" pitchFamily="34" charset="0"/>
              </a:defRPr>
            </a:lvl3pPr>
            <a:lvl4pPr>
              <a:buFont typeface="Courier New" pitchFamily="49" charset="0"/>
              <a:buChar char="o"/>
              <a:defRPr baseline="0">
                <a:solidFill>
                  <a:schemeClr val="tx1"/>
                </a:solidFill>
                <a:latin typeface="Lucida Sans Unicode" panose="020B0602030504020204" pitchFamily="34" charset="0"/>
              </a:defRPr>
            </a:lvl4pPr>
            <a:lvl5pPr>
              <a:buFont typeface="Wingdings" pitchFamily="2" charset="2"/>
              <a:buChar char="§"/>
              <a:defRPr baseline="0">
                <a:solidFill>
                  <a:schemeClr val="tx1"/>
                </a:solidFill>
                <a:latin typeface="Lucida Sans Unicode" panose="020B0602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p:cNvSpPr>
          <p:nvPr>
            <p:ph type="dt" sz="half" idx="10"/>
          </p:nvPr>
        </p:nvSpPr>
        <p:spPr/>
        <p:txBody>
          <a:bodyPr/>
          <a:lstStyle/>
          <a:p>
            <a:pPr>
              <a:defRPr/>
            </a:pPr>
            <a:endParaRPr lang="en-US" dirty="0"/>
          </a:p>
        </p:txBody>
      </p:sp>
      <p:sp>
        <p:nvSpPr>
          <p:cNvPr id="5" name="Rectangle 4"/>
          <p:cNvSpPr>
            <a:spLocks noGrp="1"/>
          </p:cNvSpPr>
          <p:nvPr>
            <p:ph type="ftr" sz="quarter" idx="11"/>
          </p:nvPr>
        </p:nvSpPr>
        <p:spPr/>
        <p:txBody>
          <a:bodyPr/>
          <a:lstStyle/>
          <a:p>
            <a:pPr>
              <a:defRPr/>
            </a:pPr>
            <a:endParaRPr lang="en-US"/>
          </a:p>
        </p:txBody>
      </p:sp>
      <p:sp>
        <p:nvSpPr>
          <p:cNvPr id="6" name="Rectangle 5"/>
          <p:cNvSpPr>
            <a:spLocks noGrp="1"/>
          </p:cNvSpPr>
          <p:nvPr>
            <p:ph type="sldNum" sz="quarter" idx="12"/>
          </p:nvPr>
        </p:nvSpPr>
        <p:spPr/>
        <p:txBody>
          <a:bodyPr/>
          <a:lstStyle/>
          <a:p>
            <a:fld id="{B1523C92-45F4-4C30-810D-4886C1BA69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n-US"/>
              <a:t>Click to edit Master title style</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Rectangle 3"/>
          <p:cNvSpPr>
            <a:spLocks noGrp="1"/>
          </p:cNvSpPr>
          <p:nvPr>
            <p:ph type="dt" sz="half" idx="10"/>
          </p:nvPr>
        </p:nvSpPr>
        <p:spPr/>
        <p:txBody>
          <a:bodyPr/>
          <a:lstStyle/>
          <a:p>
            <a:pPr>
              <a:defRPr/>
            </a:pPr>
            <a:endParaRPr lang="en-US"/>
          </a:p>
        </p:txBody>
      </p:sp>
      <p:sp>
        <p:nvSpPr>
          <p:cNvPr id="5" name="Rectangle 4"/>
          <p:cNvSpPr>
            <a:spLocks noGrp="1"/>
          </p:cNvSpPr>
          <p:nvPr>
            <p:ph type="ftr" sz="quarter" idx="11"/>
          </p:nvPr>
        </p:nvSpPr>
        <p:spPr/>
        <p:txBody>
          <a:bodyPr/>
          <a:lstStyle/>
          <a:p>
            <a:pPr>
              <a:defRPr/>
            </a:pPr>
            <a:endParaRPr lang="en-US"/>
          </a:p>
        </p:txBody>
      </p:sp>
      <p:sp>
        <p:nvSpPr>
          <p:cNvPr id="6" name="Rectangle 5"/>
          <p:cNvSpPr>
            <a:spLocks noGrp="1"/>
          </p:cNvSpPr>
          <p:nvPr>
            <p:ph type="sldNum" sz="quarter" idx="12"/>
          </p:nvPr>
        </p:nvSpPr>
        <p:spPr/>
        <p:txBody>
          <a:bodyPr/>
          <a:lstStyle/>
          <a:p>
            <a:pPr>
              <a:defRPr/>
            </a:pPr>
            <a:fld id="{A6429FDA-A13E-459C-B2B1-485EC3ACAED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p:cNvSpPr>
          <p:nvPr>
            <p:ph type="dt" sz="half" idx="10"/>
          </p:nvPr>
        </p:nvSpPr>
        <p:spPr/>
        <p:txBody>
          <a:bodyPr/>
          <a:lstStyle/>
          <a:p>
            <a:pPr>
              <a:defRPr/>
            </a:pPr>
            <a:endParaRPr lang="en-US"/>
          </a:p>
        </p:txBody>
      </p:sp>
      <p:sp>
        <p:nvSpPr>
          <p:cNvPr id="6" name="Rectangle 5"/>
          <p:cNvSpPr>
            <a:spLocks noGrp="1"/>
          </p:cNvSpPr>
          <p:nvPr>
            <p:ph type="ftr" sz="quarter" idx="11"/>
          </p:nvPr>
        </p:nvSpPr>
        <p:spPr/>
        <p:txBody>
          <a:bodyPr/>
          <a:lstStyle/>
          <a:p>
            <a:pPr>
              <a:defRPr/>
            </a:pPr>
            <a:endParaRPr lang="en-US"/>
          </a:p>
        </p:txBody>
      </p:sp>
      <p:sp>
        <p:nvSpPr>
          <p:cNvPr id="7" name="Rectangle 6"/>
          <p:cNvSpPr>
            <a:spLocks noGrp="1"/>
          </p:cNvSpPr>
          <p:nvPr>
            <p:ph type="sldNum" sz="quarter" idx="12"/>
          </p:nvPr>
        </p:nvSpPr>
        <p:spPr/>
        <p:txBody>
          <a:bodyPr/>
          <a:lstStyle/>
          <a:p>
            <a:pPr>
              <a:defRPr/>
            </a:pPr>
            <a:fld id="{ACB43258-F99B-4303-941E-EE1489FB360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a:t>Click to edit Master title style</a:t>
            </a:r>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p:cNvSpPr>
          <p:nvPr>
            <p:ph type="dt" sz="half" idx="10"/>
          </p:nvPr>
        </p:nvSpPr>
        <p:spPr/>
        <p:txBody>
          <a:bodyPr/>
          <a:lstStyle/>
          <a:p>
            <a:pPr>
              <a:defRPr/>
            </a:pPr>
            <a:endParaRPr lang="en-US"/>
          </a:p>
        </p:txBody>
      </p:sp>
      <p:sp>
        <p:nvSpPr>
          <p:cNvPr id="8" name="Rectangle 7"/>
          <p:cNvSpPr>
            <a:spLocks noGrp="1"/>
          </p:cNvSpPr>
          <p:nvPr>
            <p:ph type="ftr" sz="quarter" idx="11"/>
          </p:nvPr>
        </p:nvSpPr>
        <p:spPr/>
        <p:txBody>
          <a:bodyPr/>
          <a:lstStyle/>
          <a:p>
            <a:pPr>
              <a:defRPr/>
            </a:pPr>
            <a:endParaRPr lang="en-US"/>
          </a:p>
        </p:txBody>
      </p:sp>
      <p:sp>
        <p:nvSpPr>
          <p:cNvPr id="9" name="Rectangle 8"/>
          <p:cNvSpPr>
            <a:spLocks noGrp="1"/>
          </p:cNvSpPr>
          <p:nvPr>
            <p:ph type="sldNum" sz="quarter" idx="12"/>
          </p:nvPr>
        </p:nvSpPr>
        <p:spPr/>
        <p:txBody>
          <a:bodyPr/>
          <a:lstStyle/>
          <a:p>
            <a:pPr>
              <a:defRPr/>
            </a:pPr>
            <a:fld id="{4F261343-0A76-469C-ABA9-356018A2437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type="dt" sz="half" idx="10"/>
          </p:nvPr>
        </p:nvSpPr>
        <p:spPr/>
        <p:txBody>
          <a:bodyPr/>
          <a:lstStyle/>
          <a:p>
            <a:pPr>
              <a:defRPr/>
            </a:pPr>
            <a:endParaRPr lang="en-US"/>
          </a:p>
        </p:txBody>
      </p:sp>
      <p:sp>
        <p:nvSpPr>
          <p:cNvPr id="4" name="Rectangle 3"/>
          <p:cNvSpPr>
            <a:spLocks noGrp="1"/>
          </p:cNvSpPr>
          <p:nvPr>
            <p:ph type="ftr" sz="quarter" idx="11"/>
          </p:nvPr>
        </p:nvSpPr>
        <p:spPr/>
        <p:txBody>
          <a:bodyPr/>
          <a:lstStyle/>
          <a:p>
            <a:pPr>
              <a:defRPr/>
            </a:pPr>
            <a:endParaRPr lang="en-US"/>
          </a:p>
        </p:txBody>
      </p:sp>
      <p:sp>
        <p:nvSpPr>
          <p:cNvPr id="5" name="Rectangle 4"/>
          <p:cNvSpPr>
            <a:spLocks noGrp="1"/>
          </p:cNvSpPr>
          <p:nvPr>
            <p:ph type="sldNum" sz="quarter" idx="12"/>
          </p:nvPr>
        </p:nvSpPr>
        <p:spPr/>
        <p:txBody>
          <a:bodyPr/>
          <a:lstStyle/>
          <a:p>
            <a:pPr>
              <a:defRPr/>
            </a:pPr>
            <a:fld id="{CE571960-8820-4097-A42B-C3900935D0F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pPr>
              <a:defRPr/>
            </a:pPr>
            <a:endParaRPr lang="en-US"/>
          </a:p>
        </p:txBody>
      </p:sp>
      <p:sp>
        <p:nvSpPr>
          <p:cNvPr id="3" name="Rectangle 2"/>
          <p:cNvSpPr>
            <a:spLocks noGrp="1"/>
          </p:cNvSpPr>
          <p:nvPr>
            <p:ph type="ftr" sz="quarter" idx="11"/>
          </p:nvPr>
        </p:nvSpPr>
        <p:spPr/>
        <p:txBody>
          <a:bodyPr/>
          <a:lstStyle/>
          <a:p>
            <a:pPr>
              <a:defRPr/>
            </a:pPr>
            <a:endParaRPr lang="en-US"/>
          </a:p>
        </p:txBody>
      </p:sp>
      <p:sp>
        <p:nvSpPr>
          <p:cNvPr id="4" name="Rectangle 3"/>
          <p:cNvSpPr>
            <a:spLocks noGrp="1"/>
          </p:cNvSpPr>
          <p:nvPr>
            <p:ph type="sldNum" sz="quarter" idx="12"/>
          </p:nvPr>
        </p:nvSpPr>
        <p:spPr/>
        <p:txBody>
          <a:bodyPr/>
          <a:lstStyle/>
          <a:p>
            <a:pPr>
              <a:defRPr/>
            </a:pPr>
            <a:fld id="{1C7E8E92-1C0B-494D-9EA5-82D19B2BAA5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a:t>Click to edit Master title style</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p:cNvSpPr>
          <p:nvPr>
            <p:ph type="dt" sz="half" idx="10"/>
          </p:nvPr>
        </p:nvSpPr>
        <p:spPr/>
        <p:txBody>
          <a:bodyPr/>
          <a:lstStyle/>
          <a:p>
            <a:pPr>
              <a:defRPr/>
            </a:pPr>
            <a:endParaRPr lang="en-US"/>
          </a:p>
        </p:txBody>
      </p:sp>
      <p:sp>
        <p:nvSpPr>
          <p:cNvPr id="6" name="Rectangle 5"/>
          <p:cNvSpPr>
            <a:spLocks noGrp="1"/>
          </p:cNvSpPr>
          <p:nvPr>
            <p:ph type="ftr" sz="quarter" idx="11"/>
          </p:nvPr>
        </p:nvSpPr>
        <p:spPr/>
        <p:txBody>
          <a:bodyPr/>
          <a:lstStyle/>
          <a:p>
            <a:pPr>
              <a:defRPr/>
            </a:pPr>
            <a:endParaRPr lang="en-US"/>
          </a:p>
        </p:txBody>
      </p:sp>
      <p:sp>
        <p:nvSpPr>
          <p:cNvPr id="7" name="Rectangle 6"/>
          <p:cNvSpPr>
            <a:spLocks noGrp="1"/>
          </p:cNvSpPr>
          <p:nvPr>
            <p:ph type="sldNum" sz="quarter" idx="12"/>
          </p:nvPr>
        </p:nvSpPr>
        <p:spPr/>
        <p:txBody>
          <a:bodyPr/>
          <a:lstStyle/>
          <a:p>
            <a:pPr>
              <a:defRPr/>
            </a:pPr>
            <a:fld id="{F4BC0DCC-B907-421C-B269-198CF187223F}" type="slidenum">
              <a:rPr lang="en-US" smtClean="0"/>
              <a:pPr>
                <a:defRPr/>
              </a:pPr>
              <a:t>‹#›</a:t>
            </a:fld>
            <a:endParaRPr lang="en-US"/>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Rectangle 4"/>
          <p:cNvSpPr>
            <a:spLocks noGrp="1"/>
          </p:cNvSpPr>
          <p:nvPr>
            <p:ph type="dt" sz="half" idx="10"/>
          </p:nvPr>
        </p:nvSpPr>
        <p:spPr/>
        <p:txBody>
          <a:bodyPr/>
          <a:lstStyle/>
          <a:p>
            <a:pPr>
              <a:defRPr/>
            </a:pPr>
            <a:endParaRPr lang="en-US"/>
          </a:p>
        </p:txBody>
      </p:sp>
      <p:sp>
        <p:nvSpPr>
          <p:cNvPr id="6" name="Rectangle 5"/>
          <p:cNvSpPr>
            <a:spLocks noGrp="1"/>
          </p:cNvSpPr>
          <p:nvPr>
            <p:ph type="ftr" sz="quarter" idx="11"/>
          </p:nvPr>
        </p:nvSpPr>
        <p:spPr/>
        <p:txBody>
          <a:bodyPr/>
          <a:lstStyle/>
          <a:p>
            <a:pPr>
              <a:defRPr/>
            </a:pPr>
            <a:endParaRPr lang="en-US"/>
          </a:p>
        </p:txBody>
      </p:sp>
      <p:sp>
        <p:nvSpPr>
          <p:cNvPr id="7" name="Rectangle 6"/>
          <p:cNvSpPr>
            <a:spLocks noGrp="1"/>
          </p:cNvSpPr>
          <p:nvPr>
            <p:ph type="sldNum" sz="quarter" idx="12"/>
          </p:nvPr>
        </p:nvSpPr>
        <p:spPr/>
        <p:txBody>
          <a:bodyPr/>
          <a:lstStyle/>
          <a:p>
            <a:pPr>
              <a:defRPr/>
            </a:pPr>
            <a:fld id="{AC0F6451-D660-47FA-84F7-4856E864FCB6}" type="slidenum">
              <a:rPr lang="en-US" smtClean="0"/>
              <a:pPr>
                <a:defRPr/>
              </a:pPr>
              <a:t>‹#›</a:t>
            </a:fld>
            <a:endParaRPr lang="en-US"/>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a:t>Click to edit Master title style</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pPr>
              <a:defRPr/>
            </a:pPr>
            <a:endParaRPr lang="en-US"/>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pPr>
              <a:defRPr/>
            </a:pPr>
            <a:fld id="{9A2A25C0-2EB5-4C08-B01D-9A88CCDAD24E}" type="slidenum">
              <a:rPr lang="en-US" smtClean="0"/>
              <a:pPr>
                <a:defRPr/>
              </a:pPr>
              <a:t>‹#›</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pic>
        <p:nvPicPr>
          <p:cNvPr id="15" name="Picture 14" descr="Logo-Presenation.jpg"/>
          <p:cNvPicPr>
            <a:picLocks noChangeAspect="1"/>
          </p:cNvPicPr>
          <p:nvPr userDrawn="1"/>
        </p:nvPicPr>
        <p:blipFill>
          <a:blip r:embed="rId14" cstate="print"/>
          <a:stretch>
            <a:fillRect/>
          </a:stretch>
        </p:blipFill>
        <p:spPr>
          <a:xfrm>
            <a:off x="7467600" y="6477000"/>
            <a:ext cx="1473759" cy="381000"/>
          </a:xfrm>
          <a:prstGeom prst="rect">
            <a:avLst/>
          </a:prstGeom>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txStyles>
    <p:titleStyle>
      <a:lvl1pPr algn="ctr" defTabSz="914400" rtl="0" eaLnBrk="1" latinLnBrk="0" hangingPunct="1">
        <a:spcBef>
          <a:spcPct val="0"/>
        </a:spcBef>
        <a:buNone/>
        <a:defRPr sz="3600" kern="1200">
          <a:solidFill>
            <a:srgbClr val="FFFFFF"/>
          </a:solidFill>
          <a:effectLst>
            <a:outerShdw blurRad="38100" dist="38100" dir="2700000" algn="tl">
              <a:srgbClr val="000000">
                <a:alpha val="43137"/>
              </a:srgbClr>
            </a:outerShdw>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b="0" kern="1200" baseline="0">
          <a:solidFill>
            <a:schemeClr val="tx1"/>
          </a:solidFill>
          <a:latin typeface="Arial Black" pitchFamily="34" charset="0"/>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Lucida Sans" pitchFamily="34" charset="0"/>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Lucida Sans" pitchFamily="34" charset="0"/>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1"/>
          </a:solidFill>
          <a:latin typeface="Lucida Sans" pitchFamily="34" charset="0"/>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Lucida Sans" pitchFamily="34" charset="0"/>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1600200"/>
            <a:ext cx="8686800" cy="1736725"/>
          </a:xfrm>
        </p:spPr>
        <p:txBody>
          <a:bodyPr/>
          <a:lstStyle/>
          <a:p>
            <a:pPr eaLnBrk="1" hangingPunct="1">
              <a:defRPr/>
            </a:pPr>
            <a:r>
              <a:rPr lang="en-US" dirty="0"/>
              <a:t>Target Product Profiles</a:t>
            </a:r>
          </a:p>
        </p:txBody>
      </p:sp>
      <p:sp>
        <p:nvSpPr>
          <p:cNvPr id="2051" name="Rectangle 3"/>
          <p:cNvSpPr>
            <a:spLocks noGrp="1" noChangeArrowheads="1"/>
          </p:cNvSpPr>
          <p:nvPr>
            <p:ph type="subTitle" idx="1"/>
          </p:nvPr>
        </p:nvSpPr>
        <p:spPr>
          <a:xfrm>
            <a:off x="304800" y="4800600"/>
            <a:ext cx="8534400" cy="1752600"/>
          </a:xfrm>
        </p:spPr>
        <p:txBody>
          <a:bodyPr/>
          <a:lstStyle/>
          <a:p>
            <a:pPr eaLnBrk="1" hangingPunct="1">
              <a:lnSpc>
                <a:spcPct val="90000"/>
              </a:lnSpc>
              <a:defRPr/>
            </a:pPr>
            <a:r>
              <a:rPr lang="en-US" sz="2800" dirty="0"/>
              <a:t>An Essential Tool in Development and Strategic Management of New or Modified Drugs/Biologics/Devices</a:t>
            </a:r>
          </a:p>
        </p:txBody>
      </p:sp>
      <p:sp>
        <p:nvSpPr>
          <p:cNvPr id="4" name="TextBox 3"/>
          <p:cNvSpPr txBox="1"/>
          <p:nvPr/>
        </p:nvSpPr>
        <p:spPr>
          <a:xfrm>
            <a:off x="0" y="6396038"/>
            <a:ext cx="5638800" cy="461962"/>
          </a:xfrm>
          <a:prstGeom prst="rect">
            <a:avLst/>
          </a:prstGeom>
          <a:noFill/>
        </p:spPr>
        <p:txBody>
          <a:bodyPr>
            <a:spAutoFit/>
          </a:bodyPr>
          <a:lstStyle/>
          <a:p>
            <a:pPr algn="l">
              <a:defRPr/>
            </a:pPr>
            <a:r>
              <a:rPr lang="en-US" sz="1200" dirty="0">
                <a:latin typeface="+mj-lt"/>
              </a:rPr>
              <a:t>Anastassios D. Retzios, Ph.D</a:t>
            </a:r>
            <a:r>
              <a:rPr lang="en-US" dirty="0">
                <a:latin typeface="+mj-lt"/>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TPP Summary of Safety</a:t>
            </a:r>
          </a:p>
        </p:txBody>
      </p:sp>
      <p:graphicFrame>
        <p:nvGraphicFramePr>
          <p:cNvPr id="4" name="Group 48"/>
          <p:cNvGraphicFramePr>
            <a:graphicFrameLocks/>
          </p:cNvGraphicFramePr>
          <p:nvPr>
            <p:extLst>
              <p:ext uri="{D42A27DB-BD31-4B8C-83A1-F6EECF244321}">
                <p14:modId xmlns:p14="http://schemas.microsoft.com/office/powerpoint/2010/main" val="1267450877"/>
              </p:ext>
            </p:extLst>
          </p:nvPr>
        </p:nvGraphicFramePr>
        <p:xfrm>
          <a:off x="1981200" y="1524000"/>
          <a:ext cx="6934199" cy="4890063"/>
        </p:xfrm>
        <a:graphic>
          <a:graphicData uri="http://schemas.openxmlformats.org/drawingml/2006/table">
            <a:tbl>
              <a:tblPr/>
              <a:tblGrid>
                <a:gridCol w="1387168">
                  <a:extLst>
                    <a:ext uri="{9D8B030D-6E8A-4147-A177-3AD203B41FA5}">
                      <a16:colId xmlns:a16="http://schemas.microsoft.com/office/drawing/2014/main" val="20000"/>
                    </a:ext>
                  </a:extLst>
                </a:gridCol>
                <a:gridCol w="1387168">
                  <a:extLst>
                    <a:ext uri="{9D8B030D-6E8A-4147-A177-3AD203B41FA5}">
                      <a16:colId xmlns:a16="http://schemas.microsoft.com/office/drawing/2014/main" val="20001"/>
                    </a:ext>
                  </a:extLst>
                </a:gridCol>
                <a:gridCol w="1385526">
                  <a:extLst>
                    <a:ext uri="{9D8B030D-6E8A-4147-A177-3AD203B41FA5}">
                      <a16:colId xmlns:a16="http://schemas.microsoft.com/office/drawing/2014/main" val="20002"/>
                    </a:ext>
                  </a:extLst>
                </a:gridCol>
                <a:gridCol w="1387169">
                  <a:extLst>
                    <a:ext uri="{9D8B030D-6E8A-4147-A177-3AD203B41FA5}">
                      <a16:colId xmlns:a16="http://schemas.microsoft.com/office/drawing/2014/main" val="20003"/>
                    </a:ext>
                  </a:extLst>
                </a:gridCol>
                <a:gridCol w="1387168">
                  <a:extLst>
                    <a:ext uri="{9D8B030D-6E8A-4147-A177-3AD203B41FA5}">
                      <a16:colId xmlns:a16="http://schemas.microsoft.com/office/drawing/2014/main" val="20004"/>
                    </a:ext>
                  </a:extLst>
                </a:gridCol>
              </a:tblGrid>
              <a:tr h="292725">
                <a:tc gridSpan="5">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1" i="0" u="none" strike="noStrike" cap="none" normalizeH="0" baseline="0" dirty="0">
                          <a:ln>
                            <a:noFill/>
                          </a:ln>
                          <a:solidFill>
                            <a:srgbClr val="FF0000"/>
                          </a:solidFill>
                          <a:effectLst>
                            <a:outerShdw blurRad="38100" dist="38100" dir="2700000" algn="tl">
                              <a:srgbClr val="000000"/>
                            </a:outerShdw>
                          </a:effectLst>
                          <a:latin typeface="Lucida Sans Unicode" pitchFamily="34" charset="0"/>
                        </a:rPr>
                        <a:t>Primary Indication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3066">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outerShdw>
                          </a:effectLst>
                          <a:latin typeface="Lucida Sans Unicode" pitchFamily="34" charset="0"/>
                        </a:rPr>
                        <a:t>Safety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outerShdw>
                          </a:effectLst>
                          <a:latin typeface="Lucida Sans Unicode" pitchFamily="34" charset="0"/>
                        </a:rPr>
                        <a:t>Drug Interactions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outerShdw>
                          </a:effectLst>
                          <a:latin typeface="Lucida Sans Unicode" pitchFamily="34" charset="0"/>
                        </a:rPr>
                        <a:t>Precautions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outerShdw>
                          </a:effectLst>
                          <a:latin typeface="Lucida Sans Unicode" pitchFamily="34" charset="0"/>
                        </a:rPr>
                        <a:t>Contra-indications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43171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0" i="0" u="none" strike="noStrike" cap="none" normalizeH="0" baseline="0" dirty="0">
                          <a:ln>
                            <a:noFill/>
                          </a:ln>
                          <a:solidFill>
                            <a:srgbClr val="FFFFFF"/>
                          </a:solidFill>
                          <a:effectLst>
                            <a:outerShdw blurRad="38100" dist="38100" dir="2700000" algn="tl">
                              <a:srgbClr val="000000"/>
                            </a:outerShdw>
                          </a:effectLst>
                          <a:latin typeface="Lucida Sans Unicode" pitchFamily="34" charset="0"/>
                        </a:rPr>
                        <a:t>Clinical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0" i="0" u="none" strike="noStrike" cap="none" normalizeH="0" baseline="0" dirty="0">
                          <a:ln>
                            <a:noFill/>
                          </a:ln>
                          <a:solidFill>
                            <a:srgbClr val="FFFFFF"/>
                          </a:solidFill>
                          <a:effectLst>
                            <a:outerShdw blurRad="38100" dist="38100" dir="2700000" algn="tl">
                              <a:srgbClr val="000000"/>
                            </a:outerShdw>
                          </a:effectLst>
                          <a:latin typeface="Lucida Sans Unicode" pitchFamily="34" charset="0"/>
                        </a:rPr>
                        <a:t>Non-Clinical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105381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 if fewer and less severe AE profile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 if fewer and less severe interactions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 if no or fewer precautions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 if no or fewer contraindications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3435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 safety is usually equivalent to the known safety of the same class or similar classes of compounds that have been approved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Laboratory or other findings similar to those observed for the same class or similar classes of compounds that have been approved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Interactions similar to those observed for the same class or similar classes of compounds that have been approved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Precautions similar to those observed for the same class or similar classes of compounds that have been approved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000" b="0" i="0" u="none" strike="noStrike" cap="none" normalizeH="0" baseline="0" dirty="0">
                          <a:ln>
                            <a:noFill/>
                          </a:ln>
                          <a:solidFill>
                            <a:schemeClr val="tx1"/>
                          </a:solidFill>
                          <a:effectLst/>
                          <a:latin typeface="Lucida Sans Unicode" pitchFamily="34" charset="0"/>
                        </a:rPr>
                        <a:t>Contraindications similar to those observed for the same class or similar classes of compounds that have been approved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4"/>
                  </a:ext>
                </a:extLst>
              </a:tr>
              <a:tr h="120017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(&lt;Target would be acceptable if risk/benefit ratio is favorable)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endParaRPr kumimoji="0" lang="en-US" sz="1000" b="0" i="0" u="none" strike="noStrike" cap="none" normalizeH="0" baseline="0" dirty="0">
                        <a:ln>
                          <a:noFill/>
                        </a:ln>
                        <a:solidFill>
                          <a:schemeClr val="tx1"/>
                        </a:solidFill>
                        <a:effectLst/>
                        <a:latin typeface="Lucida Sans Unicode"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000" b="0" i="0" u="none" strike="noStrike" cap="none" normalizeH="0" baseline="0" dirty="0">
                          <a:ln>
                            <a:noFill/>
                          </a:ln>
                          <a:solidFill>
                            <a:schemeClr val="tx1"/>
                          </a:solidFill>
                          <a:effectLst/>
                          <a:latin typeface="Lucida Sans Unicode" pitchFamily="34" charset="0"/>
                        </a:rPr>
                        <a:t>(&lt;Target would be acceptable if risk/benefit ratio is favorable)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endParaRPr kumimoji="0" lang="en-US" sz="1000" b="0" i="0" u="none" strike="noStrike" cap="none" normalizeH="0" baseline="0" dirty="0">
                        <a:ln>
                          <a:noFill/>
                        </a:ln>
                        <a:solidFill>
                          <a:schemeClr val="tx1"/>
                        </a:solidFill>
                        <a:effectLst/>
                        <a:latin typeface="Lucida Sans Unicode"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000" b="0" i="0" u="none" strike="noStrike" cap="none" normalizeH="0" baseline="0" dirty="0">
                          <a:ln>
                            <a:noFill/>
                          </a:ln>
                          <a:solidFill>
                            <a:schemeClr val="tx1"/>
                          </a:solidFill>
                          <a:effectLst/>
                          <a:latin typeface="Lucida Sans Unicode" pitchFamily="34" charset="0"/>
                        </a:rPr>
                        <a:t>(&lt;Target acceptability criteria should be explained)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000" b="0" i="0" u="none" strike="noStrike" cap="none" normalizeH="0" baseline="0" dirty="0">
                          <a:ln>
                            <a:noFill/>
                          </a:ln>
                          <a:solidFill>
                            <a:schemeClr val="tx1"/>
                          </a:solidFill>
                          <a:effectLst/>
                          <a:latin typeface="Lucida Sans Unicode" pitchFamily="34" charset="0"/>
                        </a:rPr>
                        <a:t>(&lt;Target acceptability criteria should be explained)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en-US" sz="1000" b="0" i="0" u="none" strike="noStrike" cap="none" normalizeH="0" baseline="0" dirty="0">
                          <a:ln>
                            <a:noFill/>
                          </a:ln>
                          <a:solidFill>
                            <a:schemeClr val="tx1"/>
                          </a:solidFill>
                          <a:effectLst/>
                          <a:latin typeface="Lucida Sans Unicode" pitchFamily="34" charset="0"/>
                        </a:rPr>
                        <a:t>(&lt;Target acceptability criteria should be explained)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13351" name="Group 4"/>
          <p:cNvGrpSpPr>
            <a:grpSpLocks/>
          </p:cNvGrpSpPr>
          <p:nvPr/>
        </p:nvGrpSpPr>
        <p:grpSpPr bwMode="auto">
          <a:xfrm>
            <a:off x="0" y="3201846"/>
            <a:ext cx="1973483" cy="2438584"/>
            <a:chOff x="0" y="3352800"/>
            <a:chExt cx="2209801" cy="2593777"/>
          </a:xfrm>
        </p:grpSpPr>
        <p:grpSp>
          <p:nvGrpSpPr>
            <p:cNvPr id="13352" name="Group 51"/>
            <p:cNvGrpSpPr>
              <a:grpSpLocks/>
            </p:cNvGrpSpPr>
            <p:nvPr/>
          </p:nvGrpSpPr>
          <p:grpSpPr bwMode="auto">
            <a:xfrm>
              <a:off x="1219200" y="3429000"/>
              <a:ext cx="990601" cy="2362200"/>
              <a:chOff x="152400" y="3276600"/>
              <a:chExt cx="990601" cy="2362200"/>
            </a:xfrm>
          </p:grpSpPr>
          <p:sp>
            <p:nvSpPr>
              <p:cNvPr id="13356" name="Line 40"/>
              <p:cNvSpPr>
                <a:spLocks noChangeShapeType="1"/>
              </p:cNvSpPr>
              <p:nvPr/>
            </p:nvSpPr>
            <p:spPr bwMode="auto">
              <a:xfrm>
                <a:off x="152400" y="4419600"/>
                <a:ext cx="937033" cy="0"/>
              </a:xfrm>
              <a:prstGeom prst="line">
                <a:avLst/>
              </a:prstGeom>
              <a:noFill/>
              <a:ln w="31750">
                <a:solidFill>
                  <a:schemeClr val="tx1"/>
                </a:solidFill>
                <a:round/>
                <a:headEnd type="none" w="sm" len="sm"/>
                <a:tailEnd type="none" w="sm" len="sm"/>
              </a:ln>
            </p:spPr>
            <p:txBody>
              <a:bodyPr/>
              <a:lstStyle/>
              <a:p>
                <a:endParaRPr lang="en-US"/>
              </a:p>
            </p:txBody>
          </p:sp>
          <p:sp>
            <p:nvSpPr>
              <p:cNvPr id="13357" name="Freeform 41"/>
              <p:cNvSpPr>
                <a:spLocks/>
              </p:cNvSpPr>
              <p:nvPr/>
            </p:nvSpPr>
            <p:spPr bwMode="auto">
              <a:xfrm>
                <a:off x="228601" y="3276600"/>
                <a:ext cx="914400" cy="2362200"/>
              </a:xfrm>
              <a:custGeom>
                <a:avLst/>
                <a:gdLst>
                  <a:gd name="T0" fmla="*/ 913343 w 865"/>
                  <a:gd name="T1" fmla="*/ 0 h 577"/>
                  <a:gd name="T2" fmla="*/ 202965 w 865"/>
                  <a:gd name="T3" fmla="*/ 0 h 577"/>
                  <a:gd name="T4" fmla="*/ 0 w 865"/>
                  <a:gd name="T5" fmla="*/ 1179053 h 577"/>
                  <a:gd name="T6" fmla="*/ 202965 w 865"/>
                  <a:gd name="T7" fmla="*/ 2358106 h 577"/>
                  <a:gd name="T8" fmla="*/ 913343 w 865"/>
                  <a:gd name="T9" fmla="*/ 2358106 h 577"/>
                  <a:gd name="T10" fmla="*/ 0 60000 65536"/>
                  <a:gd name="T11" fmla="*/ 0 60000 65536"/>
                  <a:gd name="T12" fmla="*/ 0 60000 65536"/>
                  <a:gd name="T13" fmla="*/ 0 60000 65536"/>
                  <a:gd name="T14" fmla="*/ 0 60000 65536"/>
                  <a:gd name="T15" fmla="*/ 0 w 865"/>
                  <a:gd name="T16" fmla="*/ 0 h 577"/>
                  <a:gd name="T17" fmla="*/ 865 w 865"/>
                  <a:gd name="T18" fmla="*/ 577 h 577"/>
                </a:gdLst>
                <a:ahLst/>
                <a:cxnLst>
                  <a:cxn ang="T10">
                    <a:pos x="T0" y="T1"/>
                  </a:cxn>
                  <a:cxn ang="T11">
                    <a:pos x="T2" y="T3"/>
                  </a:cxn>
                  <a:cxn ang="T12">
                    <a:pos x="T4" y="T5"/>
                  </a:cxn>
                  <a:cxn ang="T13">
                    <a:pos x="T6" y="T7"/>
                  </a:cxn>
                  <a:cxn ang="T14">
                    <a:pos x="T8" y="T9"/>
                  </a:cxn>
                </a:cxnLst>
                <a:rect l="T15" t="T16" r="T17" b="T18"/>
                <a:pathLst>
                  <a:path w="865" h="577">
                    <a:moveTo>
                      <a:pt x="864" y="0"/>
                    </a:moveTo>
                    <a:lnTo>
                      <a:pt x="192" y="0"/>
                    </a:lnTo>
                    <a:lnTo>
                      <a:pt x="0" y="288"/>
                    </a:lnTo>
                    <a:lnTo>
                      <a:pt x="192" y="576"/>
                    </a:lnTo>
                    <a:lnTo>
                      <a:pt x="864" y="576"/>
                    </a:lnTo>
                  </a:path>
                </a:pathLst>
              </a:custGeom>
              <a:noFill/>
              <a:ln w="31750" cap="rnd" cmpd="sng">
                <a:solidFill>
                  <a:schemeClr val="tx1"/>
                </a:solidFill>
                <a:prstDash val="solid"/>
                <a:round/>
                <a:headEnd type="none" w="sm" len="sm"/>
                <a:tailEnd type="none" w="sm" len="sm"/>
              </a:ln>
            </p:spPr>
            <p:txBody>
              <a:bodyPr/>
              <a:lstStyle/>
              <a:p>
                <a:endParaRPr lang="en-US"/>
              </a:p>
            </p:txBody>
          </p:sp>
          <p:sp>
            <p:nvSpPr>
              <p:cNvPr id="13358" name="Oval 42"/>
              <p:cNvSpPr>
                <a:spLocks noChangeArrowheads="1"/>
              </p:cNvSpPr>
              <p:nvPr/>
            </p:nvSpPr>
            <p:spPr bwMode="auto">
              <a:xfrm>
                <a:off x="152401" y="4395064"/>
                <a:ext cx="76200" cy="45719"/>
              </a:xfrm>
              <a:prstGeom prst="ellipse">
                <a:avLst/>
              </a:prstGeom>
              <a:solidFill>
                <a:schemeClr val="folHlink"/>
              </a:solidFill>
              <a:ln w="31750">
                <a:solidFill>
                  <a:schemeClr val="tx1"/>
                </a:solidFill>
                <a:round/>
                <a:headEnd/>
                <a:tailEnd/>
              </a:ln>
            </p:spPr>
            <p:txBody>
              <a:bodyPr wrap="none" anchor="ctr"/>
              <a:lstStyle/>
              <a:p>
                <a:endParaRPr lang="en-US"/>
              </a:p>
            </p:txBody>
          </p:sp>
        </p:grpSp>
        <p:sp>
          <p:nvSpPr>
            <p:cNvPr id="7" name="TextBox 6"/>
            <p:cNvSpPr txBox="1"/>
            <p:nvPr/>
          </p:nvSpPr>
          <p:spPr>
            <a:xfrm>
              <a:off x="0" y="3352800"/>
              <a:ext cx="1905001" cy="307951"/>
            </a:xfrm>
            <a:prstGeom prst="rect">
              <a:avLst/>
            </a:prstGeom>
            <a:noFill/>
          </p:spPr>
          <p:txBody>
            <a:bodyPr>
              <a:spAutoFit/>
            </a:bodyPr>
            <a:lstStyle/>
            <a:p>
              <a:pPr>
                <a:defRPr/>
              </a:pPr>
              <a:r>
                <a:rPr lang="en-US" sz="1400" dirty="0">
                  <a:latin typeface="+mj-lt"/>
                </a:rPr>
                <a:t>Optimistic</a:t>
              </a:r>
            </a:p>
          </p:txBody>
        </p:sp>
        <p:sp>
          <p:nvSpPr>
            <p:cNvPr id="8" name="TextBox 7"/>
            <p:cNvSpPr txBox="1"/>
            <p:nvPr/>
          </p:nvSpPr>
          <p:spPr>
            <a:xfrm>
              <a:off x="0" y="4419519"/>
              <a:ext cx="1447801" cy="307951"/>
            </a:xfrm>
            <a:prstGeom prst="rect">
              <a:avLst/>
            </a:prstGeom>
            <a:noFill/>
          </p:spPr>
          <p:txBody>
            <a:bodyPr>
              <a:spAutoFit/>
            </a:bodyPr>
            <a:lstStyle/>
            <a:p>
              <a:pPr>
                <a:defRPr/>
              </a:pPr>
              <a:r>
                <a:rPr lang="en-US" sz="1400" dirty="0">
                  <a:latin typeface="+mj-lt"/>
                </a:rPr>
                <a:t>Target</a:t>
              </a:r>
            </a:p>
          </p:txBody>
        </p:sp>
        <p:sp>
          <p:nvSpPr>
            <p:cNvPr id="9" name="TextBox 8"/>
            <p:cNvSpPr txBox="1"/>
            <p:nvPr/>
          </p:nvSpPr>
          <p:spPr>
            <a:xfrm>
              <a:off x="0" y="5638626"/>
              <a:ext cx="1752601" cy="307951"/>
            </a:xfrm>
            <a:prstGeom prst="rect">
              <a:avLst/>
            </a:prstGeom>
            <a:noFill/>
          </p:spPr>
          <p:txBody>
            <a:bodyPr>
              <a:spAutoFit/>
            </a:bodyPr>
            <a:lstStyle/>
            <a:p>
              <a:pPr>
                <a:defRPr/>
              </a:pPr>
              <a:r>
                <a:rPr lang="en-US" sz="1400" dirty="0">
                  <a:latin typeface="+mj-lt"/>
                </a:rPr>
                <a:t>Minimal</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US" dirty="0"/>
              <a:t>Additional Elements of TPP</a:t>
            </a:r>
          </a:p>
        </p:txBody>
      </p:sp>
      <p:sp>
        <p:nvSpPr>
          <p:cNvPr id="5" name="Content Placeholder 4"/>
          <p:cNvSpPr>
            <a:spLocks noGrp="1"/>
          </p:cNvSpPr>
          <p:nvPr>
            <p:ph idx="1"/>
          </p:nvPr>
        </p:nvSpPr>
        <p:spPr>
          <a:xfrm>
            <a:off x="228600" y="1752600"/>
            <a:ext cx="8763000" cy="4152900"/>
          </a:xfrm>
        </p:spPr>
        <p:txBody>
          <a:bodyPr>
            <a:normAutofit/>
          </a:bodyPr>
          <a:lstStyle/>
          <a:p>
            <a:pPr eaLnBrk="1" hangingPunct="1">
              <a:defRPr/>
            </a:pPr>
            <a:r>
              <a:rPr lang="en-US" dirty="0"/>
              <a:t>The TPP may contain additional elements regarding:</a:t>
            </a:r>
          </a:p>
          <a:p>
            <a:pPr lvl="1" eaLnBrk="1" hangingPunct="1">
              <a:defRPr/>
            </a:pPr>
            <a:r>
              <a:rPr lang="en-US" dirty="0"/>
              <a:t>Product design and formulation</a:t>
            </a:r>
          </a:p>
          <a:p>
            <a:pPr lvl="2" eaLnBrk="1" hangingPunct="1">
              <a:defRPr/>
            </a:pPr>
            <a:r>
              <a:rPr lang="en-US" dirty="0"/>
              <a:t>Contaminants</a:t>
            </a:r>
          </a:p>
          <a:p>
            <a:pPr lvl="2" eaLnBrk="1" hangingPunct="1">
              <a:defRPr/>
            </a:pPr>
            <a:r>
              <a:rPr lang="en-US" dirty="0"/>
              <a:t>Any delivery system associated with the drug</a:t>
            </a:r>
          </a:p>
          <a:p>
            <a:pPr lvl="1" eaLnBrk="1" hangingPunct="1">
              <a:defRPr/>
            </a:pPr>
            <a:r>
              <a:rPr lang="en-US" dirty="0"/>
              <a:t>Projected dates of submissions, regulatory approval and launch</a:t>
            </a:r>
          </a:p>
          <a:p>
            <a:pPr lvl="1" eaLnBrk="1" hangingPunct="1">
              <a:defRPr/>
            </a:pPr>
            <a:r>
              <a:rPr lang="en-US" dirty="0"/>
              <a:t>Cost of goods, pricing, market size</a:t>
            </a:r>
          </a:p>
          <a:p>
            <a:pPr lvl="1" eaLnBrk="1" hangingPunct="1">
              <a:defRPr/>
            </a:pPr>
            <a:endParaRPr lang="en-US" dirty="0"/>
          </a:p>
          <a:p>
            <a:pPr lvl="1">
              <a:defRPr/>
            </a:pPr>
            <a:r>
              <a:rPr lang="en-US" dirty="0"/>
              <a:t>Target, optimistic and minimal conditions may be set for these elements</a:t>
            </a:r>
          </a:p>
          <a:p>
            <a:pPr lvl="2">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Assemble a TPP</a:t>
            </a:r>
          </a:p>
        </p:txBody>
      </p:sp>
      <p:sp>
        <p:nvSpPr>
          <p:cNvPr id="3" name="Content Placeholder 2"/>
          <p:cNvSpPr>
            <a:spLocks noGrp="1"/>
          </p:cNvSpPr>
          <p:nvPr>
            <p:ph idx="1"/>
          </p:nvPr>
        </p:nvSpPr>
        <p:spPr/>
        <p:txBody>
          <a:bodyPr>
            <a:normAutofit fontScale="92500"/>
          </a:bodyPr>
          <a:lstStyle/>
          <a:p>
            <a:r>
              <a:rPr lang="en-US" dirty="0"/>
              <a:t>Utilize the following:</a:t>
            </a:r>
          </a:p>
          <a:p>
            <a:pPr lvl="1">
              <a:lnSpc>
                <a:spcPct val="90000"/>
              </a:lnSpc>
              <a:defRPr/>
            </a:pPr>
            <a:r>
              <a:rPr lang="en-US" dirty="0"/>
              <a:t>Define properties of the drug in preclinical development</a:t>
            </a:r>
          </a:p>
          <a:p>
            <a:pPr lvl="2">
              <a:lnSpc>
                <a:spcPct val="90000"/>
              </a:lnSpc>
              <a:defRPr/>
            </a:pPr>
            <a:r>
              <a:rPr lang="en-US" dirty="0"/>
              <a:t>Pharmacokinetics</a:t>
            </a:r>
          </a:p>
          <a:p>
            <a:pPr lvl="2">
              <a:lnSpc>
                <a:spcPct val="90000"/>
              </a:lnSpc>
              <a:defRPr/>
            </a:pPr>
            <a:r>
              <a:rPr lang="en-US" dirty="0"/>
              <a:t>Toxicology</a:t>
            </a:r>
          </a:p>
          <a:p>
            <a:pPr lvl="2">
              <a:lnSpc>
                <a:spcPct val="90000"/>
              </a:lnSpc>
              <a:defRPr/>
            </a:pPr>
            <a:r>
              <a:rPr lang="en-US" dirty="0"/>
              <a:t>Efficacy in animal models</a:t>
            </a:r>
          </a:p>
          <a:p>
            <a:pPr lvl="1">
              <a:lnSpc>
                <a:spcPct val="90000"/>
              </a:lnSpc>
              <a:defRPr/>
            </a:pPr>
            <a:r>
              <a:rPr lang="en-US" dirty="0"/>
              <a:t>Select target indication(s)</a:t>
            </a:r>
          </a:p>
          <a:p>
            <a:pPr lvl="2">
              <a:lnSpc>
                <a:spcPct val="90000"/>
              </a:lnSpc>
              <a:defRPr/>
            </a:pPr>
            <a:r>
              <a:rPr lang="en-US" dirty="0"/>
              <a:t>Structure a TPP for each indication that may require additional development</a:t>
            </a:r>
          </a:p>
          <a:p>
            <a:pPr lvl="1">
              <a:lnSpc>
                <a:spcPct val="90000"/>
              </a:lnSpc>
              <a:defRPr/>
            </a:pPr>
            <a:r>
              <a:rPr lang="en-US" dirty="0"/>
              <a:t>Examine approved claims of competitors (efficacy and safety)</a:t>
            </a:r>
          </a:p>
          <a:p>
            <a:pPr lvl="1">
              <a:lnSpc>
                <a:spcPct val="90000"/>
              </a:lnSpc>
              <a:defRPr/>
            </a:pPr>
            <a:r>
              <a:rPr lang="en-US" dirty="0"/>
              <a:t>Examine the competitive environment for compounds currently in development and likely to be approved in the near future</a:t>
            </a:r>
          </a:p>
          <a:p>
            <a:pPr lvl="1">
              <a:lnSpc>
                <a:spcPct val="90000"/>
              </a:lnSpc>
              <a:defRPr/>
            </a:pPr>
            <a:r>
              <a:rPr lang="en-US" dirty="0"/>
              <a:t>Elaborate on minimal and optimal profiles </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pPr>
              <a:defRPr/>
            </a:pPr>
            <a:r>
              <a:rPr lang="en-US" sz="4200" dirty="0"/>
              <a:t>TPP</a:t>
            </a:r>
            <a:r>
              <a:rPr lang="en-US" sz="3600" dirty="0"/>
              <a:t> as </a:t>
            </a:r>
            <a:r>
              <a:rPr lang="en-US" dirty="0"/>
              <a:t>a </a:t>
            </a:r>
            <a:r>
              <a:rPr lang="en-US" sz="3600" dirty="0"/>
              <a:t>Strategic Planning Tool</a:t>
            </a:r>
          </a:p>
        </p:txBody>
      </p:sp>
      <p:sp>
        <p:nvSpPr>
          <p:cNvPr id="3" name="Content Placeholder 2"/>
          <p:cNvSpPr>
            <a:spLocks noGrp="1"/>
          </p:cNvSpPr>
          <p:nvPr>
            <p:ph idx="1"/>
          </p:nvPr>
        </p:nvSpPr>
        <p:spPr>
          <a:xfrm>
            <a:off x="457200" y="1600200"/>
            <a:ext cx="8229600" cy="5486400"/>
          </a:xfrm>
        </p:spPr>
        <p:txBody>
          <a:bodyPr/>
          <a:lstStyle/>
          <a:p>
            <a:pPr eaLnBrk="1" hangingPunct="1">
              <a:lnSpc>
                <a:spcPct val="80000"/>
              </a:lnSpc>
              <a:defRPr/>
            </a:pPr>
            <a:r>
              <a:rPr lang="en-US" sz="2000" dirty="0"/>
              <a:t>Clinical Development</a:t>
            </a:r>
          </a:p>
          <a:p>
            <a:pPr lvl="1" eaLnBrk="1" hangingPunct="1">
              <a:lnSpc>
                <a:spcPct val="80000"/>
              </a:lnSpc>
              <a:defRPr/>
            </a:pPr>
            <a:r>
              <a:rPr lang="en-US" sz="1800" dirty="0"/>
              <a:t>TPP scenarios can be used for: </a:t>
            </a:r>
          </a:p>
          <a:p>
            <a:pPr lvl="2" eaLnBrk="1" hangingPunct="1">
              <a:lnSpc>
                <a:spcPct val="80000"/>
              </a:lnSpc>
              <a:defRPr/>
            </a:pPr>
            <a:r>
              <a:rPr lang="en-US" sz="1600" dirty="0"/>
              <a:t>Design of clinical studies</a:t>
            </a:r>
          </a:p>
          <a:p>
            <a:pPr lvl="2" eaLnBrk="1" hangingPunct="1">
              <a:lnSpc>
                <a:spcPct val="80000"/>
              </a:lnSpc>
              <a:defRPr/>
            </a:pPr>
            <a:r>
              <a:rPr lang="en-US" sz="1600" dirty="0"/>
              <a:t>Design of detailed timelines</a:t>
            </a:r>
          </a:p>
          <a:p>
            <a:pPr lvl="2" eaLnBrk="1" hangingPunct="1">
              <a:lnSpc>
                <a:spcPct val="80000"/>
              </a:lnSpc>
              <a:defRPr/>
            </a:pPr>
            <a:r>
              <a:rPr lang="en-US" sz="1600" dirty="0"/>
              <a:t>Evaluation of risks and creation of mitigation plans</a:t>
            </a:r>
          </a:p>
          <a:p>
            <a:pPr lvl="2" eaLnBrk="1" hangingPunct="1">
              <a:lnSpc>
                <a:spcPct val="80000"/>
              </a:lnSpc>
              <a:defRPr/>
            </a:pPr>
            <a:r>
              <a:rPr lang="en-US" sz="1600" dirty="0"/>
              <a:t>Estimation of the possibility of success</a:t>
            </a:r>
          </a:p>
          <a:p>
            <a:pPr lvl="2" eaLnBrk="1" hangingPunct="1">
              <a:lnSpc>
                <a:spcPct val="80000"/>
              </a:lnSpc>
              <a:defRPr/>
            </a:pPr>
            <a:r>
              <a:rPr lang="en-US" sz="1600" dirty="0"/>
              <a:t>Estimate budgets/personnel</a:t>
            </a:r>
          </a:p>
          <a:p>
            <a:pPr eaLnBrk="1" hangingPunct="1">
              <a:lnSpc>
                <a:spcPct val="80000"/>
              </a:lnSpc>
              <a:defRPr/>
            </a:pPr>
            <a:r>
              <a:rPr lang="en-US" sz="2000" dirty="0"/>
              <a:t>Regulatory /Clinical</a:t>
            </a:r>
          </a:p>
          <a:p>
            <a:pPr lvl="1" eaLnBrk="1" hangingPunct="1">
              <a:lnSpc>
                <a:spcPct val="80000"/>
              </a:lnSpc>
              <a:defRPr/>
            </a:pPr>
            <a:r>
              <a:rPr lang="en-US" sz="1800" dirty="0"/>
              <a:t>Estimation of likely approval dates in various geographies</a:t>
            </a:r>
          </a:p>
          <a:p>
            <a:pPr eaLnBrk="1" hangingPunct="1">
              <a:lnSpc>
                <a:spcPct val="80000"/>
              </a:lnSpc>
              <a:defRPr/>
            </a:pPr>
            <a:r>
              <a:rPr lang="en-US" sz="2000" dirty="0"/>
              <a:t>Manufacturing</a:t>
            </a:r>
          </a:p>
          <a:p>
            <a:pPr lvl="1" eaLnBrk="1" hangingPunct="1">
              <a:lnSpc>
                <a:spcPct val="80000"/>
              </a:lnSpc>
              <a:defRPr/>
            </a:pPr>
            <a:r>
              <a:rPr lang="en-US" sz="1800" dirty="0"/>
              <a:t>Evaluation of manufacturing options/expenditure</a:t>
            </a:r>
          </a:p>
          <a:p>
            <a:pPr eaLnBrk="1" hangingPunct="1">
              <a:lnSpc>
                <a:spcPct val="80000"/>
              </a:lnSpc>
              <a:defRPr/>
            </a:pPr>
            <a:r>
              <a:rPr lang="en-US" sz="2000" dirty="0"/>
              <a:t>Marketing</a:t>
            </a:r>
          </a:p>
          <a:p>
            <a:pPr lvl="1" eaLnBrk="1" hangingPunct="1">
              <a:lnSpc>
                <a:spcPct val="80000"/>
              </a:lnSpc>
              <a:defRPr/>
            </a:pPr>
            <a:r>
              <a:rPr lang="en-US" sz="1800" dirty="0"/>
              <a:t>Estimation of costs of goods</a:t>
            </a:r>
          </a:p>
          <a:p>
            <a:pPr lvl="1" eaLnBrk="1" hangingPunct="1">
              <a:lnSpc>
                <a:spcPct val="80000"/>
              </a:lnSpc>
              <a:defRPr/>
            </a:pPr>
            <a:r>
              <a:rPr lang="en-US" sz="1800" dirty="0"/>
              <a:t>Estimation of pricing</a:t>
            </a:r>
          </a:p>
          <a:p>
            <a:pPr lvl="1" eaLnBrk="1" hangingPunct="1">
              <a:lnSpc>
                <a:spcPct val="80000"/>
              </a:lnSpc>
              <a:defRPr/>
            </a:pPr>
            <a:r>
              <a:rPr lang="en-US" sz="1800" dirty="0"/>
              <a:t>Estimation of marketing campaign costs</a:t>
            </a:r>
          </a:p>
          <a:p>
            <a:pPr lvl="1" eaLnBrk="1" hangingPunct="1">
              <a:lnSpc>
                <a:spcPct val="80000"/>
              </a:lnSpc>
              <a:defRPr/>
            </a:pPr>
            <a:r>
              <a:rPr lang="en-US" sz="1800" dirty="0"/>
              <a:t>Estimation market penetration (focus groups)</a:t>
            </a:r>
          </a:p>
          <a:p>
            <a:pP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sz="4000" dirty="0"/>
              <a:t>Utilizing TPPs in Development</a:t>
            </a:r>
          </a:p>
        </p:txBody>
      </p:sp>
      <p:sp>
        <p:nvSpPr>
          <p:cNvPr id="43011" name="Rectangle 3"/>
          <p:cNvSpPr>
            <a:spLocks noGrp="1" noChangeArrowheads="1"/>
          </p:cNvSpPr>
          <p:nvPr>
            <p:ph idx="1"/>
          </p:nvPr>
        </p:nvSpPr>
        <p:spPr>
          <a:xfrm>
            <a:off x="457200" y="1828800"/>
            <a:ext cx="8229600" cy="4533900"/>
          </a:xfrm>
        </p:spPr>
        <p:txBody>
          <a:bodyPr>
            <a:normAutofit/>
          </a:bodyPr>
          <a:lstStyle/>
          <a:p>
            <a:pPr eaLnBrk="1" hangingPunct="1">
              <a:lnSpc>
                <a:spcPct val="90000"/>
              </a:lnSpc>
              <a:defRPr/>
            </a:pPr>
            <a:r>
              <a:rPr lang="en-US" dirty="0"/>
              <a:t>TPPs utilized correctly can:</a:t>
            </a:r>
          </a:p>
          <a:p>
            <a:pPr lvl="1">
              <a:lnSpc>
                <a:spcPct val="90000"/>
              </a:lnSpc>
              <a:defRPr/>
            </a:pPr>
            <a:r>
              <a:rPr lang="en-US" dirty="0"/>
              <a:t>Assess risks and create risk mitigation plans for all stages of clinical development</a:t>
            </a:r>
          </a:p>
          <a:p>
            <a:pPr lvl="1">
              <a:lnSpc>
                <a:spcPct val="90000"/>
              </a:lnSpc>
              <a:defRPr/>
            </a:pPr>
            <a:r>
              <a:rPr lang="en-US" dirty="0"/>
              <a:t>Assign a probability of success at each phase of clinical development and each indication targeted</a:t>
            </a:r>
          </a:p>
          <a:p>
            <a:pPr lvl="2">
              <a:lnSpc>
                <a:spcPct val="90000"/>
              </a:lnSpc>
              <a:defRPr/>
            </a:pPr>
            <a:r>
              <a:rPr lang="en-US" dirty="0"/>
              <a:t>Assumptions of probability of success at any stage of development should be explained and contrasted to industry norms</a:t>
            </a:r>
          </a:p>
          <a:p>
            <a:pPr lvl="1">
              <a:lnSpc>
                <a:spcPct val="90000"/>
              </a:lnSpc>
              <a:defRPr/>
            </a:pPr>
            <a:r>
              <a:rPr lang="en-US" dirty="0"/>
              <a:t>Promote a team-based approach</a:t>
            </a:r>
          </a:p>
          <a:p>
            <a:pPr lvl="2">
              <a:lnSpc>
                <a:spcPct val="90000"/>
              </a:lnSpc>
              <a:defRPr/>
            </a:pPr>
            <a:r>
              <a:rPr lang="en-US" dirty="0"/>
              <a:t>Compiling TPPs is a team-based activity that enhances collaboration among project team members and increases awareness of the project’s critical issues throughout the organization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77" name="Rectangle 61"/>
          <p:cNvSpPr>
            <a:spLocks noGrp="1" noChangeArrowheads="1"/>
          </p:cNvSpPr>
          <p:nvPr>
            <p:ph type="title"/>
          </p:nvPr>
        </p:nvSpPr>
        <p:spPr>
          <a:xfrm>
            <a:off x="838200" y="457200"/>
            <a:ext cx="7772400" cy="715962"/>
          </a:xfrm>
        </p:spPr>
        <p:txBody>
          <a:bodyPr/>
          <a:lstStyle/>
          <a:p>
            <a:pPr eaLnBrk="1" hangingPunct="1">
              <a:defRPr/>
            </a:pPr>
            <a:r>
              <a:rPr lang="en-US" sz="3200" dirty="0"/>
              <a:t>Risk Identification and Mitigation Plan (Clinical Development)</a:t>
            </a:r>
          </a:p>
        </p:txBody>
      </p:sp>
      <p:graphicFrame>
        <p:nvGraphicFramePr>
          <p:cNvPr id="34884" name="Group 68"/>
          <p:cNvGraphicFramePr>
            <a:graphicFrameLocks noGrp="1"/>
          </p:cNvGraphicFramePr>
          <p:nvPr>
            <p:ph type="tbl" idx="1"/>
            <p:extLst>
              <p:ext uri="{D42A27DB-BD31-4B8C-83A1-F6EECF244321}">
                <p14:modId xmlns:p14="http://schemas.microsoft.com/office/powerpoint/2010/main" val="1504764564"/>
              </p:ext>
            </p:extLst>
          </p:nvPr>
        </p:nvGraphicFramePr>
        <p:xfrm>
          <a:off x="533400" y="1524001"/>
          <a:ext cx="8229601" cy="4894810"/>
        </p:xfrm>
        <a:graphic>
          <a:graphicData uri="http://schemas.openxmlformats.org/drawingml/2006/table">
            <a:tbl>
              <a:tblPr/>
              <a:tblGrid>
                <a:gridCol w="739175">
                  <a:extLst>
                    <a:ext uri="{9D8B030D-6E8A-4147-A177-3AD203B41FA5}">
                      <a16:colId xmlns:a16="http://schemas.microsoft.com/office/drawing/2014/main" val="20000"/>
                    </a:ext>
                  </a:extLst>
                </a:gridCol>
                <a:gridCol w="1241527">
                  <a:extLst>
                    <a:ext uri="{9D8B030D-6E8A-4147-A177-3AD203B41FA5}">
                      <a16:colId xmlns:a16="http://schemas.microsoft.com/office/drawing/2014/main" val="20001"/>
                    </a:ext>
                  </a:extLst>
                </a:gridCol>
                <a:gridCol w="1205645">
                  <a:extLst>
                    <a:ext uri="{9D8B030D-6E8A-4147-A177-3AD203B41FA5}">
                      <a16:colId xmlns:a16="http://schemas.microsoft.com/office/drawing/2014/main" val="20002"/>
                    </a:ext>
                  </a:extLst>
                </a:gridCol>
                <a:gridCol w="1291762">
                  <a:extLst>
                    <a:ext uri="{9D8B030D-6E8A-4147-A177-3AD203B41FA5}">
                      <a16:colId xmlns:a16="http://schemas.microsoft.com/office/drawing/2014/main" val="20003"/>
                    </a:ext>
                  </a:extLst>
                </a:gridCol>
                <a:gridCol w="1713686">
                  <a:extLst>
                    <a:ext uri="{9D8B030D-6E8A-4147-A177-3AD203B41FA5}">
                      <a16:colId xmlns:a16="http://schemas.microsoft.com/office/drawing/2014/main" val="20004"/>
                    </a:ext>
                  </a:extLst>
                </a:gridCol>
                <a:gridCol w="1254035">
                  <a:extLst>
                    <a:ext uri="{9D8B030D-6E8A-4147-A177-3AD203B41FA5}">
                      <a16:colId xmlns:a16="http://schemas.microsoft.com/office/drawing/2014/main" val="20005"/>
                    </a:ext>
                  </a:extLst>
                </a:gridCol>
                <a:gridCol w="783771">
                  <a:extLst>
                    <a:ext uri="{9D8B030D-6E8A-4147-A177-3AD203B41FA5}">
                      <a16:colId xmlns:a16="http://schemas.microsoft.com/office/drawing/2014/main" val="20006"/>
                    </a:ext>
                  </a:extLst>
                </a:gridCol>
              </a:tblGrid>
              <a:tr h="80495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Risk #</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Risk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Impact</a:t>
                      </a:r>
                      <a:br>
                        <a:rPr kumimoji="0" lang="en-US" sz="1200" b="1" i="0" u="none" strike="noStrike" cap="none" normalizeH="0" baseline="0" dirty="0">
                          <a:ln>
                            <a:noFill/>
                          </a:ln>
                          <a:solidFill>
                            <a:srgbClr val="FFFFFF"/>
                          </a:solidFill>
                          <a:effectLst/>
                          <a:latin typeface="Times New Roman" pitchFamily="18" charset="0"/>
                        </a:rPr>
                      </a:br>
                      <a:r>
                        <a:rPr kumimoji="0" lang="en-US" sz="1200" b="1" i="0" u="none" strike="noStrike" cap="none" normalizeH="0" baseline="0" dirty="0">
                          <a:ln>
                            <a:noFill/>
                          </a:ln>
                          <a:solidFill>
                            <a:srgbClr val="FFFFFF"/>
                          </a:solidFill>
                          <a:effectLst/>
                          <a:latin typeface="Times New Roman" pitchFamily="18" charset="0"/>
                        </a:rPr>
                        <a:t>(1 to 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Risk of </a:t>
                      </a:r>
                      <a:br>
                        <a:rPr kumimoji="0" lang="en-US" sz="1200" b="1" i="0" u="none" strike="noStrike" cap="none" normalizeH="0" baseline="0" dirty="0">
                          <a:ln>
                            <a:noFill/>
                          </a:ln>
                          <a:solidFill>
                            <a:srgbClr val="FFFFFF"/>
                          </a:solidFill>
                          <a:effectLst/>
                          <a:latin typeface="Times New Roman" pitchFamily="18" charset="0"/>
                        </a:rPr>
                      </a:br>
                      <a:r>
                        <a:rPr kumimoji="0" lang="en-US" sz="1200" b="1" i="0" u="none" strike="noStrike" cap="none" normalizeH="0" baseline="0" dirty="0">
                          <a:ln>
                            <a:noFill/>
                          </a:ln>
                          <a:solidFill>
                            <a:srgbClr val="FFFFFF"/>
                          </a:solidFill>
                          <a:effectLst/>
                          <a:latin typeface="Times New Roman" pitchFamily="18" charset="0"/>
                        </a:rPr>
                        <a:t>Occurrence </a:t>
                      </a:r>
                      <a:br>
                        <a:rPr kumimoji="0" lang="en-US" sz="1200" b="1" i="0" u="none" strike="noStrike" cap="none" normalizeH="0" baseline="0" dirty="0">
                          <a:ln>
                            <a:noFill/>
                          </a:ln>
                          <a:solidFill>
                            <a:srgbClr val="FFFFFF"/>
                          </a:solidFill>
                          <a:effectLst/>
                          <a:latin typeface="Times New Roman" pitchFamily="18" charset="0"/>
                        </a:rPr>
                      </a:br>
                      <a:r>
                        <a:rPr kumimoji="0" lang="en-US" sz="1200" b="1" i="0" u="none" strike="noStrike" cap="none" normalizeH="0" baseline="0" dirty="0">
                          <a:ln>
                            <a:noFill/>
                          </a:ln>
                          <a:solidFill>
                            <a:srgbClr val="FFFFFF"/>
                          </a:solidFill>
                          <a:effectLst/>
                          <a:latin typeface="Times New Roman" pitchFamily="18"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Mitigation Action Plan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Ownership (Enter Appropriate Department)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latin typeface="Times New Roman" pitchFamily="18" charset="0"/>
                        </a:rPr>
                        <a:t>Date for Action</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8143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de-DE" sz="800" b="0" i="0" u="none" strike="noStrike" cap="none" normalizeH="0" baseline="0" dirty="0">
                          <a:ln>
                            <a:noFill/>
                          </a:ln>
                          <a:solidFill>
                            <a:schemeClr val="tx1"/>
                          </a:solidFill>
                          <a:effectLst/>
                          <a:latin typeface="Lucida Sans Unicode" pitchFamily="34" charset="0"/>
                        </a:rPr>
                        <a:t>1</a:t>
                      </a:r>
                      <a:endParaRPr kumimoji="0" lang="en-US" sz="800" b="0" i="0" u="none" strike="noStrike" cap="none" normalizeH="0" baseline="0" dirty="0">
                        <a:ln>
                          <a:noFill/>
                        </a:ln>
                        <a:solidFill>
                          <a:schemeClr val="tx1"/>
                        </a:solidFill>
                        <a:effectLst/>
                        <a:latin typeface="Lucida Sans Unicod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Phase 1 study</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(Describe Risk)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minimal impact</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 maximal impact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unlikely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2= possible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3= probable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4= 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very likely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Enter mitigation plan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(Note if the occurrence of the outlined risk leads to program discontinuation)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8143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de-DE" sz="800" b="0" i="0" u="none" strike="noStrike" cap="none" normalizeH="0" baseline="0" dirty="0">
                          <a:ln>
                            <a:noFill/>
                          </a:ln>
                          <a:solidFill>
                            <a:schemeClr val="tx1"/>
                          </a:solidFill>
                          <a:effectLst/>
                          <a:latin typeface="Lucida Sans Unicode" pitchFamily="34" charset="0"/>
                        </a:rPr>
                        <a:t>2</a:t>
                      </a:r>
                      <a:endParaRPr kumimoji="0" lang="en-US" sz="800" b="0" i="0" u="none" strike="noStrike" cap="none" normalizeH="0" baseline="0" dirty="0">
                        <a:ln>
                          <a:noFill/>
                        </a:ln>
                        <a:solidFill>
                          <a:schemeClr val="tx1"/>
                        </a:solidFill>
                        <a:effectLst/>
                        <a:latin typeface="Lucida Sans Unicod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Phase 2 study:</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(Describe Risk)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minimal impact</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 maximal impact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unlikely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2= possible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3= probable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4= 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very likely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Enter mitigation plan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(Note if the occurrence of the outlined risk leads to program discontinuation)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8143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de-DE" sz="800" b="0" i="0" u="none" strike="noStrike" cap="none" normalizeH="0" baseline="0" dirty="0">
                          <a:ln>
                            <a:noFill/>
                          </a:ln>
                          <a:solidFill>
                            <a:schemeClr val="tx1"/>
                          </a:solidFill>
                          <a:effectLst/>
                          <a:latin typeface="Lucida Sans Unicode" pitchFamily="34" charset="0"/>
                        </a:rPr>
                        <a:t>3</a:t>
                      </a:r>
                      <a:endParaRPr kumimoji="0" lang="en-US" sz="800" b="0" i="0" u="none" strike="noStrike" cap="none" normalizeH="0" baseline="0" dirty="0">
                        <a:ln>
                          <a:noFill/>
                        </a:ln>
                        <a:solidFill>
                          <a:schemeClr val="tx1"/>
                        </a:solidFill>
                        <a:effectLst/>
                        <a:latin typeface="Lucida Sans Unicod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Phase 3a study</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(Describe Risk)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minimal impact</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 maximal impact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unlikely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2= possible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3= probable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4= 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very likely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Enter mitigation plan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(Note if the occurrence of the outlined risk leads to program discontinuation)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8143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de-DE" sz="800" b="0" i="0" u="none" strike="noStrike" cap="none" normalizeH="0" baseline="0" dirty="0">
                          <a:ln>
                            <a:noFill/>
                          </a:ln>
                          <a:solidFill>
                            <a:schemeClr val="tx1"/>
                          </a:solidFill>
                          <a:effectLst/>
                          <a:latin typeface="Lucida Sans Unicode" pitchFamily="34" charset="0"/>
                        </a:rPr>
                        <a:t>4</a:t>
                      </a:r>
                      <a:endParaRPr kumimoji="0" lang="en-US" sz="800" b="0" i="0" u="none" strike="noStrike" cap="none" normalizeH="0" baseline="0" dirty="0">
                        <a:ln>
                          <a:noFill/>
                        </a:ln>
                        <a:solidFill>
                          <a:schemeClr val="tx1"/>
                        </a:solidFill>
                        <a:effectLst/>
                        <a:latin typeface="Lucida Sans Unicod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Phase 3b study</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(Describe Risk)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minimal impact</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 maximal impact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unlikely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2= possible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3= probable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4= 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very likely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Enter mitigation plan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(Note if the occurrence of the outlined risk leads to program discontinuation)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r h="8143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0" i="0" u="none" strike="noStrike" cap="none" normalizeH="0" baseline="0" dirty="0">
                          <a:ln>
                            <a:noFill/>
                          </a:ln>
                          <a:solidFill>
                            <a:schemeClr val="tx1"/>
                          </a:solidFill>
                          <a:effectLst/>
                          <a:latin typeface="Lucida Sans Unicode"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Regulatory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minimal impact</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 maximal impact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1= unlikely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2= possible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3= probable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4= likely</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5= very likely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Enter mitigation plan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800" b="1" i="0" u="none" strike="noStrike" cap="none" normalizeH="0" baseline="0" dirty="0">
                          <a:ln>
                            <a:noFill/>
                          </a:ln>
                          <a:solidFill>
                            <a:schemeClr val="tx1"/>
                          </a:solidFill>
                          <a:effectLst/>
                          <a:latin typeface="Lucida Sans Unicode" pitchFamily="34" charset="0"/>
                        </a:rPr>
                        <a:t>(Note if the occurrence of the outlined risk leads to program discontinuation)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800" b="1"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228600" y="1524000"/>
            <a:ext cx="8686800" cy="4876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chemeClr val="bg1"/>
              </a:solidFill>
            </a:endParaRPr>
          </a:p>
        </p:txBody>
      </p:sp>
      <p:sp>
        <p:nvSpPr>
          <p:cNvPr id="38957" name="Rectangle 45"/>
          <p:cNvSpPr>
            <a:spLocks noGrp="1" noChangeArrowheads="1"/>
          </p:cNvSpPr>
          <p:nvPr>
            <p:ph type="title"/>
          </p:nvPr>
        </p:nvSpPr>
        <p:spPr>
          <a:xfrm>
            <a:off x="457200" y="228600"/>
            <a:ext cx="8229600" cy="1143000"/>
          </a:xfrm>
        </p:spPr>
        <p:txBody>
          <a:bodyPr/>
          <a:lstStyle/>
          <a:p>
            <a:pPr eaLnBrk="1" hangingPunct="1">
              <a:defRPr/>
            </a:pPr>
            <a:r>
              <a:rPr lang="en-US" sz="3200" dirty="0"/>
              <a:t>Example of Development Plan </a:t>
            </a:r>
            <a:br>
              <a:rPr lang="en-US" sz="3200" dirty="0"/>
            </a:br>
            <a:r>
              <a:rPr lang="en-US" sz="3200" dirty="0"/>
              <a:t>Risk Tree Analysis based on TPP</a:t>
            </a:r>
          </a:p>
        </p:txBody>
      </p:sp>
      <p:sp>
        <p:nvSpPr>
          <p:cNvPr id="19458" name="Freeform 2"/>
          <p:cNvSpPr>
            <a:spLocks/>
          </p:cNvSpPr>
          <p:nvPr/>
        </p:nvSpPr>
        <p:spPr bwMode="auto">
          <a:xfrm>
            <a:off x="2825008" y="4235327"/>
            <a:ext cx="4794992" cy="844444"/>
          </a:xfrm>
          <a:custGeom>
            <a:avLst/>
            <a:gdLst>
              <a:gd name="T0" fmla="*/ 768350 w 2745"/>
              <a:gd name="T1" fmla="*/ 0 h 606"/>
              <a:gd name="T2" fmla="*/ 179387 w 2745"/>
              <a:gd name="T3" fmla="*/ 0 h 606"/>
              <a:gd name="T4" fmla="*/ 0 w 2745"/>
              <a:gd name="T5" fmla="*/ 479425 h 606"/>
              <a:gd name="T6" fmla="*/ 179387 w 2745"/>
              <a:gd name="T7" fmla="*/ 960438 h 606"/>
              <a:gd name="T8" fmla="*/ 4356100 w 2745"/>
              <a:gd name="T9" fmla="*/ 960438 h 606"/>
              <a:gd name="T10" fmla="*/ 0 60000 65536"/>
              <a:gd name="T11" fmla="*/ 0 60000 65536"/>
              <a:gd name="T12" fmla="*/ 0 60000 65536"/>
              <a:gd name="T13" fmla="*/ 0 60000 65536"/>
              <a:gd name="T14" fmla="*/ 0 60000 65536"/>
              <a:gd name="T15" fmla="*/ 0 w 2745"/>
              <a:gd name="T16" fmla="*/ 0 h 606"/>
              <a:gd name="T17" fmla="*/ 2745 w 2745"/>
              <a:gd name="T18" fmla="*/ 606 h 606"/>
            </a:gdLst>
            <a:ahLst/>
            <a:cxnLst>
              <a:cxn ang="T10">
                <a:pos x="T0" y="T1"/>
              </a:cxn>
              <a:cxn ang="T11">
                <a:pos x="T2" y="T3"/>
              </a:cxn>
              <a:cxn ang="T12">
                <a:pos x="T4" y="T5"/>
              </a:cxn>
              <a:cxn ang="T13">
                <a:pos x="T6" y="T7"/>
              </a:cxn>
              <a:cxn ang="T14">
                <a:pos x="T8" y="T9"/>
              </a:cxn>
            </a:cxnLst>
            <a:rect l="T15" t="T16" r="T17" b="T18"/>
            <a:pathLst>
              <a:path w="2745" h="606">
                <a:moveTo>
                  <a:pt x="484" y="0"/>
                </a:moveTo>
                <a:lnTo>
                  <a:pt x="113" y="0"/>
                </a:lnTo>
                <a:lnTo>
                  <a:pt x="0" y="302"/>
                </a:lnTo>
                <a:lnTo>
                  <a:pt x="113" y="605"/>
                </a:lnTo>
                <a:lnTo>
                  <a:pt x="2744" y="605"/>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59" name="Oval 3"/>
          <p:cNvSpPr>
            <a:spLocks noChangeArrowheads="1"/>
          </p:cNvSpPr>
          <p:nvPr/>
        </p:nvSpPr>
        <p:spPr bwMode="auto">
          <a:xfrm>
            <a:off x="1865615" y="5029606"/>
            <a:ext cx="112870" cy="100330"/>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460" name="Rectangle 4"/>
          <p:cNvSpPr>
            <a:spLocks noChangeArrowheads="1"/>
          </p:cNvSpPr>
          <p:nvPr/>
        </p:nvSpPr>
        <p:spPr bwMode="auto">
          <a:xfrm>
            <a:off x="2819400" y="3962400"/>
            <a:ext cx="808237"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solidFill>
                  <a:srgbClr val="FFC000"/>
                </a:solidFill>
                <a:latin typeface="Arial" charset="0"/>
              </a:rPr>
              <a:t>Success</a:t>
            </a:r>
          </a:p>
        </p:txBody>
      </p:sp>
      <p:sp>
        <p:nvSpPr>
          <p:cNvPr id="19461" name="Rectangle 5"/>
          <p:cNvSpPr>
            <a:spLocks noChangeArrowheads="1"/>
          </p:cNvSpPr>
          <p:nvPr/>
        </p:nvSpPr>
        <p:spPr bwMode="auto">
          <a:xfrm>
            <a:off x="2110166" y="5262316"/>
            <a:ext cx="553375"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a:solidFill>
                  <a:srgbClr val="FFC000"/>
                </a:solidFill>
                <a:latin typeface="Arial" charset="0"/>
              </a:rPr>
              <a:t>Stop</a:t>
            </a:r>
          </a:p>
        </p:txBody>
      </p:sp>
      <p:sp>
        <p:nvSpPr>
          <p:cNvPr id="19462" name="Freeform 6"/>
          <p:cNvSpPr>
            <a:spLocks/>
          </p:cNvSpPr>
          <p:nvPr/>
        </p:nvSpPr>
        <p:spPr bwMode="auto">
          <a:xfrm>
            <a:off x="3627638" y="3813104"/>
            <a:ext cx="3992362" cy="844444"/>
          </a:xfrm>
          <a:custGeom>
            <a:avLst/>
            <a:gdLst>
              <a:gd name="T0" fmla="*/ 766762 w 2219"/>
              <a:gd name="T1" fmla="*/ 0 h 606"/>
              <a:gd name="T2" fmla="*/ 179387 w 2219"/>
              <a:gd name="T3" fmla="*/ 0 h 606"/>
              <a:gd name="T4" fmla="*/ 0 w 2219"/>
              <a:gd name="T5" fmla="*/ 479425 h 606"/>
              <a:gd name="T6" fmla="*/ 179387 w 2219"/>
              <a:gd name="T7" fmla="*/ 960438 h 606"/>
              <a:gd name="T8" fmla="*/ 3521075 w 2219"/>
              <a:gd name="T9" fmla="*/ 960438 h 606"/>
              <a:gd name="T10" fmla="*/ 0 60000 65536"/>
              <a:gd name="T11" fmla="*/ 0 60000 65536"/>
              <a:gd name="T12" fmla="*/ 0 60000 65536"/>
              <a:gd name="T13" fmla="*/ 0 60000 65536"/>
              <a:gd name="T14" fmla="*/ 0 60000 65536"/>
              <a:gd name="T15" fmla="*/ 0 w 2219"/>
              <a:gd name="T16" fmla="*/ 0 h 606"/>
              <a:gd name="T17" fmla="*/ 2219 w 2219"/>
              <a:gd name="T18" fmla="*/ 606 h 606"/>
            </a:gdLst>
            <a:ahLst/>
            <a:cxnLst>
              <a:cxn ang="T10">
                <a:pos x="T0" y="T1"/>
              </a:cxn>
              <a:cxn ang="T11">
                <a:pos x="T2" y="T3"/>
              </a:cxn>
              <a:cxn ang="T12">
                <a:pos x="T4" y="T5"/>
              </a:cxn>
              <a:cxn ang="T13">
                <a:pos x="T6" y="T7"/>
              </a:cxn>
              <a:cxn ang="T14">
                <a:pos x="T8" y="T9"/>
              </a:cxn>
            </a:cxnLst>
            <a:rect l="T15" t="T16" r="T17" b="T18"/>
            <a:pathLst>
              <a:path w="2219" h="606">
                <a:moveTo>
                  <a:pt x="483" y="0"/>
                </a:moveTo>
                <a:lnTo>
                  <a:pt x="113" y="0"/>
                </a:lnTo>
                <a:lnTo>
                  <a:pt x="0" y="302"/>
                </a:lnTo>
                <a:lnTo>
                  <a:pt x="113" y="605"/>
                </a:lnTo>
                <a:lnTo>
                  <a:pt x="2218" y="605"/>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63" name="Oval 7"/>
          <p:cNvSpPr>
            <a:spLocks noChangeArrowheads="1"/>
          </p:cNvSpPr>
          <p:nvPr/>
        </p:nvSpPr>
        <p:spPr bwMode="auto">
          <a:xfrm>
            <a:off x="3571203" y="4185162"/>
            <a:ext cx="112870" cy="100330"/>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464" name="Rectangle 8"/>
          <p:cNvSpPr>
            <a:spLocks noChangeArrowheads="1"/>
          </p:cNvSpPr>
          <p:nvPr/>
        </p:nvSpPr>
        <p:spPr bwMode="auto">
          <a:xfrm>
            <a:off x="3657600" y="3505200"/>
            <a:ext cx="914399"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solidFill>
                  <a:srgbClr val="FFC000"/>
                </a:solidFill>
                <a:latin typeface="Arial" charset="0"/>
              </a:rPr>
              <a:t>Success</a:t>
            </a:r>
          </a:p>
        </p:txBody>
      </p:sp>
      <p:sp>
        <p:nvSpPr>
          <p:cNvPr id="19465" name="Rectangle 9"/>
          <p:cNvSpPr>
            <a:spLocks noChangeArrowheads="1"/>
          </p:cNvSpPr>
          <p:nvPr/>
        </p:nvSpPr>
        <p:spPr bwMode="auto">
          <a:xfrm>
            <a:off x="3017827" y="4852635"/>
            <a:ext cx="563573"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solidFill>
                  <a:srgbClr val="FFC000"/>
                </a:solidFill>
                <a:latin typeface="Arial" charset="0"/>
              </a:rPr>
              <a:t>Stop</a:t>
            </a:r>
          </a:p>
        </p:txBody>
      </p:sp>
      <p:sp>
        <p:nvSpPr>
          <p:cNvPr id="19466" name="Freeform 10"/>
          <p:cNvSpPr>
            <a:spLocks/>
          </p:cNvSpPr>
          <p:nvPr/>
        </p:nvSpPr>
        <p:spPr bwMode="auto">
          <a:xfrm>
            <a:off x="4423997" y="3389489"/>
            <a:ext cx="3196003" cy="845838"/>
          </a:xfrm>
          <a:custGeom>
            <a:avLst/>
            <a:gdLst>
              <a:gd name="T0" fmla="*/ 768350 w 1695"/>
              <a:gd name="T1" fmla="*/ 0 h 607"/>
              <a:gd name="T2" fmla="*/ 179387 w 1695"/>
              <a:gd name="T3" fmla="*/ 0 h 607"/>
              <a:gd name="T4" fmla="*/ 0 w 1695"/>
              <a:gd name="T5" fmla="*/ 481013 h 607"/>
              <a:gd name="T6" fmla="*/ 179387 w 1695"/>
              <a:gd name="T7" fmla="*/ 962025 h 607"/>
              <a:gd name="T8" fmla="*/ 2689225 w 1695"/>
              <a:gd name="T9" fmla="*/ 962025 h 607"/>
              <a:gd name="T10" fmla="*/ 0 60000 65536"/>
              <a:gd name="T11" fmla="*/ 0 60000 65536"/>
              <a:gd name="T12" fmla="*/ 0 60000 65536"/>
              <a:gd name="T13" fmla="*/ 0 60000 65536"/>
              <a:gd name="T14" fmla="*/ 0 60000 65536"/>
              <a:gd name="T15" fmla="*/ 0 w 1695"/>
              <a:gd name="T16" fmla="*/ 0 h 607"/>
              <a:gd name="T17" fmla="*/ 1695 w 1695"/>
              <a:gd name="T18" fmla="*/ 607 h 607"/>
            </a:gdLst>
            <a:ahLst/>
            <a:cxnLst>
              <a:cxn ang="T10">
                <a:pos x="T0" y="T1"/>
              </a:cxn>
              <a:cxn ang="T11">
                <a:pos x="T2" y="T3"/>
              </a:cxn>
              <a:cxn ang="T12">
                <a:pos x="T4" y="T5"/>
              </a:cxn>
              <a:cxn ang="T13">
                <a:pos x="T6" y="T7"/>
              </a:cxn>
              <a:cxn ang="T14">
                <a:pos x="T8" y="T9"/>
              </a:cxn>
            </a:cxnLst>
            <a:rect l="T15" t="T16" r="T17" b="T18"/>
            <a:pathLst>
              <a:path w="1695" h="607">
                <a:moveTo>
                  <a:pt x="484" y="0"/>
                </a:moveTo>
                <a:lnTo>
                  <a:pt x="113" y="0"/>
                </a:lnTo>
                <a:lnTo>
                  <a:pt x="0" y="303"/>
                </a:lnTo>
                <a:lnTo>
                  <a:pt x="113" y="606"/>
                </a:lnTo>
                <a:lnTo>
                  <a:pt x="1694" y="606"/>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67" name="Oval 11"/>
          <p:cNvSpPr>
            <a:spLocks noChangeArrowheads="1"/>
          </p:cNvSpPr>
          <p:nvPr/>
        </p:nvSpPr>
        <p:spPr bwMode="auto">
          <a:xfrm>
            <a:off x="4365994" y="3761546"/>
            <a:ext cx="114438" cy="100330"/>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468" name="Rectangle 12"/>
          <p:cNvSpPr>
            <a:spLocks noChangeArrowheads="1"/>
          </p:cNvSpPr>
          <p:nvPr/>
        </p:nvSpPr>
        <p:spPr bwMode="auto">
          <a:xfrm>
            <a:off x="4343400" y="3124200"/>
            <a:ext cx="914400"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solidFill>
                  <a:srgbClr val="FFC000"/>
                </a:solidFill>
                <a:latin typeface="Arial" charset="0"/>
              </a:rPr>
              <a:t>Success</a:t>
            </a:r>
          </a:p>
        </p:txBody>
      </p:sp>
      <p:sp>
        <p:nvSpPr>
          <p:cNvPr id="19469" name="Rectangle 13"/>
          <p:cNvSpPr>
            <a:spLocks noChangeArrowheads="1"/>
          </p:cNvSpPr>
          <p:nvPr/>
        </p:nvSpPr>
        <p:spPr bwMode="auto">
          <a:xfrm>
            <a:off x="3795049" y="4369099"/>
            <a:ext cx="700751"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solidFill>
                  <a:srgbClr val="FFC000"/>
                </a:solidFill>
                <a:latin typeface="Arial" charset="0"/>
              </a:rPr>
              <a:t>Stop</a:t>
            </a:r>
          </a:p>
        </p:txBody>
      </p:sp>
      <p:sp>
        <p:nvSpPr>
          <p:cNvPr id="19470" name="Freeform 14"/>
          <p:cNvSpPr>
            <a:spLocks/>
          </p:cNvSpPr>
          <p:nvPr/>
        </p:nvSpPr>
        <p:spPr bwMode="auto">
          <a:xfrm>
            <a:off x="5184300" y="2967267"/>
            <a:ext cx="2435700" cy="844444"/>
          </a:xfrm>
          <a:custGeom>
            <a:avLst/>
            <a:gdLst>
              <a:gd name="T0" fmla="*/ 1846272 w 1171"/>
              <a:gd name="T1" fmla="*/ 0 h 606"/>
              <a:gd name="T2" fmla="*/ 178315 w 1171"/>
              <a:gd name="T3" fmla="*/ 0 h 606"/>
              <a:gd name="T4" fmla="*/ 0 w 1171"/>
              <a:gd name="T5" fmla="*/ 479425 h 606"/>
              <a:gd name="T6" fmla="*/ 178315 w 1171"/>
              <a:gd name="T7" fmla="*/ 960438 h 606"/>
              <a:gd name="T8" fmla="*/ 1846272 w 1171"/>
              <a:gd name="T9" fmla="*/ 960438 h 606"/>
              <a:gd name="T10" fmla="*/ 0 60000 65536"/>
              <a:gd name="T11" fmla="*/ 0 60000 65536"/>
              <a:gd name="T12" fmla="*/ 0 60000 65536"/>
              <a:gd name="T13" fmla="*/ 0 60000 65536"/>
              <a:gd name="T14" fmla="*/ 0 60000 65536"/>
              <a:gd name="T15" fmla="*/ 0 w 1171"/>
              <a:gd name="T16" fmla="*/ 0 h 606"/>
              <a:gd name="T17" fmla="*/ 1171 w 1171"/>
              <a:gd name="T18" fmla="*/ 606 h 606"/>
            </a:gdLst>
            <a:ahLst/>
            <a:cxnLst>
              <a:cxn ang="T10">
                <a:pos x="T0" y="T1"/>
              </a:cxn>
              <a:cxn ang="T11">
                <a:pos x="T2" y="T3"/>
              </a:cxn>
              <a:cxn ang="T12">
                <a:pos x="T4" y="T5"/>
              </a:cxn>
              <a:cxn ang="T13">
                <a:pos x="T6" y="T7"/>
              </a:cxn>
              <a:cxn ang="T14">
                <a:pos x="T8" y="T9"/>
              </a:cxn>
            </a:cxnLst>
            <a:rect l="T15" t="T16" r="T17" b="T18"/>
            <a:pathLst>
              <a:path w="1171" h="606">
                <a:moveTo>
                  <a:pt x="1170" y="0"/>
                </a:moveTo>
                <a:lnTo>
                  <a:pt x="113" y="0"/>
                </a:lnTo>
                <a:lnTo>
                  <a:pt x="0" y="302"/>
                </a:lnTo>
                <a:lnTo>
                  <a:pt x="113" y="605"/>
                </a:lnTo>
                <a:lnTo>
                  <a:pt x="1170" y="605"/>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71" name="Oval 15"/>
          <p:cNvSpPr>
            <a:spLocks noChangeArrowheads="1"/>
          </p:cNvSpPr>
          <p:nvPr/>
        </p:nvSpPr>
        <p:spPr bwMode="auto">
          <a:xfrm>
            <a:off x="5127865" y="3337931"/>
            <a:ext cx="112870" cy="101723"/>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472" name="Rectangle 16"/>
          <p:cNvSpPr>
            <a:spLocks noChangeArrowheads="1"/>
          </p:cNvSpPr>
          <p:nvPr/>
        </p:nvSpPr>
        <p:spPr bwMode="auto">
          <a:xfrm>
            <a:off x="5306695" y="2667000"/>
            <a:ext cx="698910" cy="261610"/>
          </a:xfrm>
          <a:prstGeom prst="rect">
            <a:avLst/>
          </a:prstGeom>
          <a:noFill/>
          <a:ln w="25400">
            <a:noFill/>
            <a:miter lim="800000"/>
            <a:headEnd/>
            <a:tailEnd/>
          </a:ln>
        </p:spPr>
        <p:txBody>
          <a:bodyPr wrap="none" lIns="38100" tIns="38100" rIns="38100" bIns="38100">
            <a:spAutoFit/>
          </a:bodyPr>
          <a:lstStyle/>
          <a:p>
            <a:pPr defTabSz="644525" eaLnBrk="0" hangingPunct="0"/>
            <a:r>
              <a:rPr lang="en-US" sz="1200">
                <a:solidFill>
                  <a:srgbClr val="FFC000"/>
                </a:solidFill>
                <a:latin typeface="Arial" charset="0"/>
              </a:rPr>
              <a:t>Success</a:t>
            </a:r>
          </a:p>
        </p:txBody>
      </p:sp>
      <p:sp>
        <p:nvSpPr>
          <p:cNvPr id="19473" name="Rectangle 17"/>
          <p:cNvSpPr>
            <a:spLocks noChangeArrowheads="1"/>
          </p:cNvSpPr>
          <p:nvPr/>
        </p:nvSpPr>
        <p:spPr bwMode="auto">
          <a:xfrm>
            <a:off x="5387943" y="3520475"/>
            <a:ext cx="581891" cy="261610"/>
          </a:xfrm>
          <a:prstGeom prst="rect">
            <a:avLst/>
          </a:prstGeom>
          <a:noFill/>
          <a:ln w="25400">
            <a:noFill/>
            <a:miter lim="800000"/>
            <a:headEnd/>
            <a:tailEnd/>
          </a:ln>
        </p:spPr>
        <p:txBody>
          <a:bodyPr wrap="none" lIns="38100" tIns="38100" rIns="38100" bIns="38100">
            <a:spAutoFit/>
          </a:bodyPr>
          <a:lstStyle/>
          <a:p>
            <a:pPr defTabSz="644525" eaLnBrk="0" hangingPunct="0"/>
            <a:r>
              <a:rPr lang="en-US" sz="1200" dirty="0">
                <a:solidFill>
                  <a:srgbClr val="FFC000"/>
                </a:solidFill>
                <a:latin typeface="Arial" charset="0"/>
              </a:rPr>
              <a:t>Failure</a:t>
            </a:r>
          </a:p>
        </p:txBody>
      </p:sp>
      <p:sp>
        <p:nvSpPr>
          <p:cNvPr id="19474" name="Freeform 18"/>
          <p:cNvSpPr>
            <a:spLocks/>
          </p:cNvSpPr>
          <p:nvPr/>
        </p:nvSpPr>
        <p:spPr bwMode="auto">
          <a:xfrm>
            <a:off x="6002606" y="2546439"/>
            <a:ext cx="1026802" cy="843050"/>
          </a:xfrm>
          <a:custGeom>
            <a:avLst/>
            <a:gdLst>
              <a:gd name="T0" fmla="*/ 1038225 w 655"/>
              <a:gd name="T1" fmla="*/ 0 h 605"/>
              <a:gd name="T2" fmla="*/ 242888 w 655"/>
              <a:gd name="T3" fmla="*/ 0 h 605"/>
              <a:gd name="T4" fmla="*/ 0 w 655"/>
              <a:gd name="T5" fmla="*/ 479425 h 605"/>
              <a:gd name="T6" fmla="*/ 242888 w 655"/>
              <a:gd name="T7" fmla="*/ 958850 h 605"/>
              <a:gd name="T8" fmla="*/ 1038225 w 655"/>
              <a:gd name="T9" fmla="*/ 958850 h 605"/>
              <a:gd name="T10" fmla="*/ 0 60000 65536"/>
              <a:gd name="T11" fmla="*/ 0 60000 65536"/>
              <a:gd name="T12" fmla="*/ 0 60000 65536"/>
              <a:gd name="T13" fmla="*/ 0 60000 65536"/>
              <a:gd name="T14" fmla="*/ 0 60000 65536"/>
              <a:gd name="T15" fmla="*/ 0 w 655"/>
              <a:gd name="T16" fmla="*/ 0 h 605"/>
              <a:gd name="T17" fmla="*/ 655 w 655"/>
              <a:gd name="T18" fmla="*/ 605 h 605"/>
            </a:gdLst>
            <a:ahLst/>
            <a:cxnLst>
              <a:cxn ang="T10">
                <a:pos x="T0" y="T1"/>
              </a:cxn>
              <a:cxn ang="T11">
                <a:pos x="T2" y="T3"/>
              </a:cxn>
              <a:cxn ang="T12">
                <a:pos x="T4" y="T5"/>
              </a:cxn>
              <a:cxn ang="T13">
                <a:pos x="T6" y="T7"/>
              </a:cxn>
              <a:cxn ang="T14">
                <a:pos x="T8" y="T9"/>
              </a:cxn>
            </a:cxnLst>
            <a:rect l="T15" t="T16" r="T17" b="T18"/>
            <a:pathLst>
              <a:path w="655" h="605">
                <a:moveTo>
                  <a:pt x="654" y="0"/>
                </a:moveTo>
                <a:lnTo>
                  <a:pt x="153" y="0"/>
                </a:lnTo>
                <a:lnTo>
                  <a:pt x="0" y="302"/>
                </a:lnTo>
                <a:lnTo>
                  <a:pt x="153" y="604"/>
                </a:lnTo>
                <a:lnTo>
                  <a:pt x="654" y="604"/>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75" name="Oval 19"/>
          <p:cNvSpPr>
            <a:spLocks noChangeArrowheads="1"/>
          </p:cNvSpPr>
          <p:nvPr/>
        </p:nvSpPr>
        <p:spPr bwMode="auto">
          <a:xfrm>
            <a:off x="5946171" y="2915708"/>
            <a:ext cx="112870" cy="103117"/>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476" name="Rectangle 20"/>
          <p:cNvSpPr>
            <a:spLocks noChangeArrowheads="1"/>
          </p:cNvSpPr>
          <p:nvPr/>
        </p:nvSpPr>
        <p:spPr bwMode="auto">
          <a:xfrm>
            <a:off x="5184300" y="1811563"/>
            <a:ext cx="973502" cy="261610"/>
          </a:xfrm>
          <a:prstGeom prst="rect">
            <a:avLst/>
          </a:prstGeom>
          <a:noFill/>
          <a:ln w="9525">
            <a:noFill/>
            <a:miter lim="800000"/>
            <a:headEnd/>
            <a:tailEnd/>
          </a:ln>
        </p:spPr>
        <p:txBody>
          <a:bodyPr lIns="77788" tIns="38100" rIns="77788" bIns="38100" anchor="ctr" anchorCtr="1">
            <a:spAutoFit/>
          </a:bodyPr>
          <a:lstStyle/>
          <a:p>
            <a:pPr defTabSz="644525" eaLnBrk="0" hangingPunct="0"/>
            <a:r>
              <a:rPr lang="en-US" sz="1200" dirty="0">
                <a:solidFill>
                  <a:schemeClr val="bg1"/>
                </a:solidFill>
                <a:latin typeface="Arial" charset="0"/>
              </a:rPr>
              <a:t>Regulatory</a:t>
            </a:r>
          </a:p>
        </p:txBody>
      </p:sp>
      <p:sp>
        <p:nvSpPr>
          <p:cNvPr id="19477" name="Rectangle 22"/>
          <p:cNvSpPr>
            <a:spLocks noChangeArrowheads="1"/>
          </p:cNvSpPr>
          <p:nvPr/>
        </p:nvSpPr>
        <p:spPr bwMode="auto">
          <a:xfrm>
            <a:off x="6159369" y="2298401"/>
            <a:ext cx="921770" cy="261610"/>
          </a:xfrm>
          <a:prstGeom prst="rect">
            <a:avLst/>
          </a:prstGeom>
          <a:noFill/>
          <a:ln w="25400">
            <a:noFill/>
            <a:miter lim="800000"/>
            <a:headEnd/>
            <a:tailEnd/>
          </a:ln>
        </p:spPr>
        <p:txBody>
          <a:bodyPr lIns="77788" tIns="38100" rIns="77788" bIns="38100">
            <a:spAutoFit/>
          </a:bodyPr>
          <a:lstStyle/>
          <a:p>
            <a:pPr algn="l" defTabSz="644525" eaLnBrk="0" hangingPunct="0"/>
            <a:r>
              <a:rPr lang="en-US" sz="1200">
                <a:solidFill>
                  <a:srgbClr val="FFC000"/>
                </a:solidFill>
                <a:latin typeface="Arial" charset="0"/>
              </a:rPr>
              <a:t>Optimistic</a:t>
            </a:r>
          </a:p>
        </p:txBody>
      </p:sp>
      <p:sp>
        <p:nvSpPr>
          <p:cNvPr id="19478" name="Rectangle 23"/>
          <p:cNvSpPr>
            <a:spLocks noChangeArrowheads="1"/>
          </p:cNvSpPr>
          <p:nvPr/>
        </p:nvSpPr>
        <p:spPr bwMode="auto">
          <a:xfrm>
            <a:off x="4267200" y="1812957"/>
            <a:ext cx="1138104" cy="261610"/>
          </a:xfrm>
          <a:prstGeom prst="rect">
            <a:avLst/>
          </a:prstGeom>
          <a:noFill/>
          <a:ln w="9525">
            <a:noFill/>
            <a:miter lim="800000"/>
            <a:headEnd/>
            <a:tailEnd/>
          </a:ln>
        </p:spPr>
        <p:txBody>
          <a:bodyPr lIns="77788" tIns="38100" rIns="77788" bIns="38100" anchor="ctr" anchorCtr="1">
            <a:spAutoFit/>
          </a:bodyPr>
          <a:lstStyle/>
          <a:p>
            <a:pPr defTabSz="644525" eaLnBrk="0" hangingPunct="0"/>
            <a:r>
              <a:rPr lang="en-US" sz="1200" dirty="0">
                <a:solidFill>
                  <a:schemeClr val="bg1"/>
                </a:solidFill>
                <a:latin typeface="Arial" charset="0"/>
              </a:rPr>
              <a:t>Phase III</a:t>
            </a:r>
          </a:p>
        </p:txBody>
      </p:sp>
      <p:sp>
        <p:nvSpPr>
          <p:cNvPr id="19479" name="Rectangle 24"/>
          <p:cNvSpPr>
            <a:spLocks noChangeArrowheads="1"/>
          </p:cNvSpPr>
          <p:nvPr/>
        </p:nvSpPr>
        <p:spPr bwMode="auto">
          <a:xfrm>
            <a:off x="2743200" y="1812957"/>
            <a:ext cx="1152212" cy="261610"/>
          </a:xfrm>
          <a:prstGeom prst="rect">
            <a:avLst/>
          </a:prstGeom>
          <a:noFill/>
          <a:ln w="9525">
            <a:noFill/>
            <a:miter lim="800000"/>
            <a:headEnd/>
            <a:tailEnd/>
          </a:ln>
        </p:spPr>
        <p:txBody>
          <a:bodyPr lIns="77788" tIns="38100" rIns="77788" bIns="38100" anchor="ctr" anchorCtr="1">
            <a:spAutoFit/>
          </a:bodyPr>
          <a:lstStyle/>
          <a:p>
            <a:pPr defTabSz="644525" eaLnBrk="0" hangingPunct="0"/>
            <a:r>
              <a:rPr lang="en-US" sz="1200" dirty="0">
                <a:solidFill>
                  <a:schemeClr val="bg1"/>
                </a:solidFill>
                <a:latin typeface="Arial" charset="0"/>
              </a:rPr>
              <a:t>Phase I</a:t>
            </a:r>
          </a:p>
        </p:txBody>
      </p:sp>
      <p:sp>
        <p:nvSpPr>
          <p:cNvPr id="19480" name="Rectangle 25"/>
          <p:cNvSpPr>
            <a:spLocks noChangeArrowheads="1"/>
          </p:cNvSpPr>
          <p:nvPr/>
        </p:nvSpPr>
        <p:spPr bwMode="auto">
          <a:xfrm>
            <a:off x="3505200" y="1828800"/>
            <a:ext cx="1136536" cy="261610"/>
          </a:xfrm>
          <a:prstGeom prst="rect">
            <a:avLst/>
          </a:prstGeom>
          <a:noFill/>
          <a:ln w="9525">
            <a:noFill/>
            <a:miter lim="800000"/>
            <a:headEnd/>
            <a:tailEnd/>
          </a:ln>
        </p:spPr>
        <p:txBody>
          <a:bodyPr lIns="77788" tIns="38100" rIns="77788" bIns="38100" anchor="ctr" anchorCtr="1">
            <a:spAutoFit/>
          </a:bodyPr>
          <a:lstStyle/>
          <a:p>
            <a:pPr defTabSz="644525" eaLnBrk="0" hangingPunct="0"/>
            <a:r>
              <a:rPr lang="en-US" sz="1200" dirty="0">
                <a:solidFill>
                  <a:schemeClr val="bg1"/>
                </a:solidFill>
                <a:latin typeface="Arial" charset="0"/>
              </a:rPr>
              <a:t>Phase II</a:t>
            </a:r>
          </a:p>
        </p:txBody>
      </p:sp>
      <p:sp>
        <p:nvSpPr>
          <p:cNvPr id="19481" name="Rectangle 26"/>
          <p:cNvSpPr>
            <a:spLocks noChangeArrowheads="1"/>
          </p:cNvSpPr>
          <p:nvPr/>
        </p:nvSpPr>
        <p:spPr bwMode="auto">
          <a:xfrm>
            <a:off x="2971800" y="4343400"/>
            <a:ext cx="818841"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latin typeface="Arial" charset="0"/>
              </a:rPr>
              <a:t>P = 0.7</a:t>
            </a:r>
          </a:p>
        </p:txBody>
      </p:sp>
      <p:sp>
        <p:nvSpPr>
          <p:cNvPr id="19482" name="Rectangle 27"/>
          <p:cNvSpPr>
            <a:spLocks noChangeArrowheads="1"/>
          </p:cNvSpPr>
          <p:nvPr/>
        </p:nvSpPr>
        <p:spPr bwMode="auto">
          <a:xfrm>
            <a:off x="3733800" y="3886200"/>
            <a:ext cx="807996"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latin typeface="Arial" charset="0"/>
              </a:rPr>
              <a:t>P = 0.7</a:t>
            </a:r>
          </a:p>
        </p:txBody>
      </p:sp>
      <p:sp>
        <p:nvSpPr>
          <p:cNvPr id="19483" name="Rectangle 28"/>
          <p:cNvSpPr>
            <a:spLocks noChangeArrowheads="1"/>
          </p:cNvSpPr>
          <p:nvPr/>
        </p:nvSpPr>
        <p:spPr bwMode="auto">
          <a:xfrm>
            <a:off x="4495800" y="3429000"/>
            <a:ext cx="938578" cy="261610"/>
          </a:xfrm>
          <a:prstGeom prst="rect">
            <a:avLst/>
          </a:prstGeom>
          <a:noFill/>
          <a:ln w="25400">
            <a:noFill/>
            <a:miter lim="800000"/>
            <a:headEnd/>
            <a:tailEnd/>
          </a:ln>
        </p:spPr>
        <p:txBody>
          <a:bodyPr wrap="square" lIns="38100" tIns="38100" rIns="38100" bIns="38100">
            <a:spAutoFit/>
          </a:bodyPr>
          <a:lstStyle/>
          <a:p>
            <a:pPr defTabSz="644525" eaLnBrk="0" hangingPunct="0"/>
            <a:r>
              <a:rPr lang="en-US" sz="1200" dirty="0">
                <a:latin typeface="Arial" charset="0"/>
              </a:rPr>
              <a:t>P = 0.7</a:t>
            </a:r>
          </a:p>
        </p:txBody>
      </p:sp>
      <p:sp>
        <p:nvSpPr>
          <p:cNvPr id="19484" name="Rectangle 29"/>
          <p:cNvSpPr>
            <a:spLocks noChangeArrowheads="1"/>
          </p:cNvSpPr>
          <p:nvPr/>
        </p:nvSpPr>
        <p:spPr bwMode="auto">
          <a:xfrm>
            <a:off x="5383390" y="2967267"/>
            <a:ext cx="598837" cy="227136"/>
          </a:xfrm>
          <a:prstGeom prst="rect">
            <a:avLst/>
          </a:prstGeom>
          <a:noFill/>
          <a:ln w="25400">
            <a:noFill/>
            <a:miter lim="800000"/>
            <a:headEnd/>
            <a:tailEnd/>
          </a:ln>
        </p:spPr>
        <p:txBody>
          <a:bodyPr wrap="none" lIns="38100" tIns="38100" rIns="38100" bIns="38100">
            <a:spAutoFit/>
          </a:bodyPr>
          <a:lstStyle/>
          <a:p>
            <a:pPr defTabSz="644525" eaLnBrk="0" hangingPunct="0"/>
            <a:r>
              <a:rPr lang="en-US" sz="1200" dirty="0">
                <a:latin typeface="Arial" charset="0"/>
              </a:rPr>
              <a:t>P = 0.9 </a:t>
            </a:r>
          </a:p>
        </p:txBody>
      </p:sp>
      <p:sp>
        <p:nvSpPr>
          <p:cNvPr id="19485" name="Rectangle 30"/>
          <p:cNvSpPr>
            <a:spLocks noChangeArrowheads="1"/>
          </p:cNvSpPr>
          <p:nvPr/>
        </p:nvSpPr>
        <p:spPr bwMode="auto">
          <a:xfrm>
            <a:off x="6275374" y="2546439"/>
            <a:ext cx="369962" cy="229922"/>
          </a:xfrm>
          <a:prstGeom prst="rect">
            <a:avLst/>
          </a:prstGeom>
          <a:noFill/>
          <a:ln w="25400">
            <a:noFill/>
            <a:miter lim="800000"/>
            <a:headEnd/>
            <a:tailEnd/>
          </a:ln>
        </p:spPr>
        <p:txBody>
          <a:bodyPr lIns="38100" tIns="38100" rIns="38100" bIns="38100">
            <a:spAutoFit/>
          </a:bodyPr>
          <a:lstStyle/>
          <a:p>
            <a:pPr algn="l" defTabSz="644525" eaLnBrk="0" hangingPunct="0"/>
            <a:r>
              <a:rPr lang="en-US" sz="1200">
                <a:latin typeface="Arial" charset="0"/>
              </a:rPr>
              <a:t>P = </a:t>
            </a:r>
          </a:p>
        </p:txBody>
      </p:sp>
      <p:sp>
        <p:nvSpPr>
          <p:cNvPr id="19486" name="Rectangle 31"/>
          <p:cNvSpPr>
            <a:spLocks noChangeArrowheads="1"/>
          </p:cNvSpPr>
          <p:nvPr/>
        </p:nvSpPr>
        <p:spPr bwMode="auto">
          <a:xfrm>
            <a:off x="6262833" y="2967267"/>
            <a:ext cx="590999" cy="229922"/>
          </a:xfrm>
          <a:prstGeom prst="rect">
            <a:avLst/>
          </a:prstGeom>
          <a:noFill/>
          <a:ln w="25400">
            <a:noFill/>
            <a:miter lim="800000"/>
            <a:headEnd/>
            <a:tailEnd/>
          </a:ln>
        </p:spPr>
        <p:txBody>
          <a:bodyPr lIns="38100" tIns="38100" rIns="38100" bIns="38100">
            <a:spAutoFit/>
          </a:bodyPr>
          <a:lstStyle/>
          <a:p>
            <a:pPr algn="l" defTabSz="644525" eaLnBrk="0" hangingPunct="0"/>
            <a:r>
              <a:rPr lang="en-US" sz="1200">
                <a:latin typeface="Arial" charset="0"/>
              </a:rPr>
              <a:t>P = 1.0</a:t>
            </a:r>
          </a:p>
        </p:txBody>
      </p:sp>
      <p:sp>
        <p:nvSpPr>
          <p:cNvPr id="19487" name="Rectangle 32"/>
          <p:cNvSpPr>
            <a:spLocks noChangeArrowheads="1"/>
          </p:cNvSpPr>
          <p:nvPr/>
        </p:nvSpPr>
        <p:spPr bwMode="auto">
          <a:xfrm>
            <a:off x="6275374" y="3406211"/>
            <a:ext cx="369962" cy="229923"/>
          </a:xfrm>
          <a:prstGeom prst="rect">
            <a:avLst/>
          </a:prstGeom>
          <a:noFill/>
          <a:ln w="25400">
            <a:noFill/>
            <a:miter lim="800000"/>
            <a:headEnd/>
            <a:tailEnd/>
          </a:ln>
        </p:spPr>
        <p:txBody>
          <a:bodyPr lIns="38100" tIns="38100" rIns="38100" bIns="38100">
            <a:spAutoFit/>
          </a:bodyPr>
          <a:lstStyle/>
          <a:p>
            <a:pPr algn="l" defTabSz="644525" eaLnBrk="0" hangingPunct="0"/>
            <a:r>
              <a:rPr lang="en-US" sz="1200">
                <a:latin typeface="Arial" charset="0"/>
              </a:rPr>
              <a:t>P = </a:t>
            </a:r>
          </a:p>
        </p:txBody>
      </p:sp>
      <p:sp>
        <p:nvSpPr>
          <p:cNvPr id="19488" name="Rectangle 33"/>
          <p:cNvSpPr>
            <a:spLocks noChangeArrowheads="1"/>
          </p:cNvSpPr>
          <p:nvPr/>
        </p:nvSpPr>
        <p:spPr bwMode="auto">
          <a:xfrm>
            <a:off x="7336664" y="1799355"/>
            <a:ext cx="1067560" cy="446276"/>
          </a:xfrm>
          <a:prstGeom prst="rect">
            <a:avLst/>
          </a:prstGeom>
          <a:noFill/>
          <a:ln w="9525">
            <a:noFill/>
            <a:miter lim="800000"/>
            <a:headEnd/>
            <a:tailEnd/>
          </a:ln>
        </p:spPr>
        <p:txBody>
          <a:bodyPr lIns="77788" tIns="38100" rIns="77788" bIns="38100" anchor="ctr" anchorCtr="1">
            <a:spAutoFit/>
          </a:bodyPr>
          <a:lstStyle/>
          <a:p>
            <a:pPr defTabSz="644525" eaLnBrk="0" hangingPunct="0"/>
            <a:r>
              <a:rPr lang="en-US" sz="1200" dirty="0">
                <a:solidFill>
                  <a:srgbClr val="FFFFFF"/>
                </a:solidFill>
                <a:latin typeface="Arial" charset="0"/>
              </a:rPr>
              <a:t>Path</a:t>
            </a:r>
          </a:p>
          <a:p>
            <a:pPr defTabSz="644525" eaLnBrk="0" hangingPunct="0"/>
            <a:r>
              <a:rPr lang="en-US" sz="1200" dirty="0">
                <a:solidFill>
                  <a:srgbClr val="FFFFFF"/>
                </a:solidFill>
                <a:latin typeface="Arial" charset="0"/>
              </a:rPr>
              <a:t>Probability</a:t>
            </a:r>
          </a:p>
        </p:txBody>
      </p:sp>
      <p:sp>
        <p:nvSpPr>
          <p:cNvPr id="19489" name="Line 34"/>
          <p:cNvSpPr>
            <a:spLocks noChangeShapeType="1"/>
          </p:cNvSpPr>
          <p:nvPr/>
        </p:nvSpPr>
        <p:spPr bwMode="auto">
          <a:xfrm>
            <a:off x="7336664" y="6048234"/>
            <a:ext cx="1053451" cy="0"/>
          </a:xfrm>
          <a:prstGeom prst="line">
            <a:avLst/>
          </a:prstGeom>
          <a:noFill/>
          <a:ln w="38100" cmpd="dbl">
            <a:solidFill>
              <a:schemeClr val="bg1"/>
            </a:solidFill>
            <a:round/>
            <a:headEnd type="none" w="sm" len="sm"/>
            <a:tailEnd type="none" w="sm" len="sm"/>
          </a:ln>
        </p:spPr>
        <p:txBody>
          <a:bodyPr/>
          <a:lstStyle/>
          <a:p>
            <a:endParaRPr lang="en-US"/>
          </a:p>
        </p:txBody>
      </p:sp>
      <p:sp>
        <p:nvSpPr>
          <p:cNvPr id="19490" name="Rectangle 35"/>
          <p:cNvSpPr>
            <a:spLocks noChangeArrowheads="1"/>
          </p:cNvSpPr>
          <p:nvPr/>
        </p:nvSpPr>
        <p:spPr bwMode="auto">
          <a:xfrm>
            <a:off x="6095097" y="2740131"/>
            <a:ext cx="934311" cy="261610"/>
          </a:xfrm>
          <a:prstGeom prst="rect">
            <a:avLst/>
          </a:prstGeom>
          <a:noFill/>
          <a:ln w="25400">
            <a:noFill/>
            <a:miter lim="800000"/>
            <a:headEnd/>
            <a:tailEnd/>
          </a:ln>
        </p:spPr>
        <p:txBody>
          <a:bodyPr lIns="77788" tIns="38100" rIns="77788" bIns="38100">
            <a:spAutoFit/>
          </a:bodyPr>
          <a:lstStyle/>
          <a:p>
            <a:pPr defTabSz="644525" eaLnBrk="0" hangingPunct="0"/>
            <a:r>
              <a:rPr lang="en-US" sz="1200">
                <a:solidFill>
                  <a:srgbClr val="FFC000"/>
                </a:solidFill>
                <a:latin typeface="Arial" charset="0"/>
              </a:rPr>
              <a:t>Target</a:t>
            </a:r>
          </a:p>
        </p:txBody>
      </p:sp>
      <p:sp>
        <p:nvSpPr>
          <p:cNvPr id="19491" name="Rectangle 36"/>
          <p:cNvSpPr>
            <a:spLocks noChangeArrowheads="1"/>
          </p:cNvSpPr>
          <p:nvPr/>
        </p:nvSpPr>
        <p:spPr bwMode="auto">
          <a:xfrm>
            <a:off x="6095097" y="3162353"/>
            <a:ext cx="934311" cy="261610"/>
          </a:xfrm>
          <a:prstGeom prst="rect">
            <a:avLst/>
          </a:prstGeom>
          <a:noFill/>
          <a:ln w="25400">
            <a:noFill/>
            <a:miter lim="800000"/>
            <a:headEnd/>
            <a:tailEnd/>
          </a:ln>
        </p:spPr>
        <p:txBody>
          <a:bodyPr lIns="77788" tIns="38100" rIns="77788" bIns="38100">
            <a:spAutoFit/>
          </a:bodyPr>
          <a:lstStyle/>
          <a:p>
            <a:pPr defTabSz="644525" eaLnBrk="0" hangingPunct="0"/>
            <a:r>
              <a:rPr lang="en-US" sz="1200">
                <a:solidFill>
                  <a:srgbClr val="FFC000"/>
                </a:solidFill>
                <a:latin typeface="Arial" charset="0"/>
              </a:rPr>
              <a:t>Minimal</a:t>
            </a:r>
          </a:p>
        </p:txBody>
      </p:sp>
      <p:sp>
        <p:nvSpPr>
          <p:cNvPr id="19492" name="Freeform 40"/>
          <p:cNvSpPr>
            <a:spLocks/>
          </p:cNvSpPr>
          <p:nvPr/>
        </p:nvSpPr>
        <p:spPr bwMode="auto">
          <a:xfrm>
            <a:off x="1923616" y="4657549"/>
            <a:ext cx="5696384" cy="844444"/>
          </a:xfrm>
          <a:custGeom>
            <a:avLst/>
            <a:gdLst>
              <a:gd name="T0" fmla="*/ 892630 w 2745"/>
              <a:gd name="T1" fmla="*/ 0 h 606"/>
              <a:gd name="T2" fmla="*/ 208403 w 2745"/>
              <a:gd name="T3" fmla="*/ 0 h 606"/>
              <a:gd name="T4" fmla="*/ 0 w 2745"/>
              <a:gd name="T5" fmla="*/ 479425 h 606"/>
              <a:gd name="T6" fmla="*/ 208403 w 2745"/>
              <a:gd name="T7" fmla="*/ 960438 h 606"/>
              <a:gd name="T8" fmla="*/ 5060694 w 2745"/>
              <a:gd name="T9" fmla="*/ 960438 h 606"/>
              <a:gd name="T10" fmla="*/ 0 60000 65536"/>
              <a:gd name="T11" fmla="*/ 0 60000 65536"/>
              <a:gd name="T12" fmla="*/ 0 60000 65536"/>
              <a:gd name="T13" fmla="*/ 0 60000 65536"/>
              <a:gd name="T14" fmla="*/ 0 60000 65536"/>
              <a:gd name="T15" fmla="*/ 0 w 2745"/>
              <a:gd name="T16" fmla="*/ 0 h 606"/>
              <a:gd name="T17" fmla="*/ 2745 w 2745"/>
              <a:gd name="T18" fmla="*/ 606 h 606"/>
            </a:gdLst>
            <a:ahLst/>
            <a:cxnLst>
              <a:cxn ang="T10">
                <a:pos x="T0" y="T1"/>
              </a:cxn>
              <a:cxn ang="T11">
                <a:pos x="T2" y="T3"/>
              </a:cxn>
              <a:cxn ang="T12">
                <a:pos x="T4" y="T5"/>
              </a:cxn>
              <a:cxn ang="T13">
                <a:pos x="T6" y="T7"/>
              </a:cxn>
              <a:cxn ang="T14">
                <a:pos x="T8" y="T9"/>
              </a:cxn>
            </a:cxnLst>
            <a:rect l="T15" t="T16" r="T17" b="T18"/>
            <a:pathLst>
              <a:path w="2745" h="606">
                <a:moveTo>
                  <a:pt x="484" y="0"/>
                </a:moveTo>
                <a:lnTo>
                  <a:pt x="113" y="0"/>
                </a:lnTo>
                <a:lnTo>
                  <a:pt x="0" y="302"/>
                </a:lnTo>
                <a:lnTo>
                  <a:pt x="113" y="605"/>
                </a:lnTo>
                <a:lnTo>
                  <a:pt x="2744" y="605"/>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93" name="Rectangle 41"/>
          <p:cNvSpPr>
            <a:spLocks noChangeArrowheads="1"/>
          </p:cNvSpPr>
          <p:nvPr/>
        </p:nvSpPr>
        <p:spPr bwMode="auto">
          <a:xfrm>
            <a:off x="1895102" y="1828800"/>
            <a:ext cx="954108" cy="276999"/>
          </a:xfrm>
          <a:prstGeom prst="rect">
            <a:avLst/>
          </a:prstGeom>
          <a:noFill/>
          <a:ln w="12700">
            <a:noFill/>
            <a:miter lim="800000"/>
            <a:headEnd/>
            <a:tailEnd/>
          </a:ln>
        </p:spPr>
        <p:txBody>
          <a:bodyPr wrap="none">
            <a:spAutoFit/>
          </a:bodyPr>
          <a:lstStyle/>
          <a:p>
            <a:pPr defTabSz="762000" eaLnBrk="0" hangingPunct="0"/>
            <a:r>
              <a:rPr lang="en-US" sz="1200" dirty="0">
                <a:solidFill>
                  <a:schemeClr val="bg1"/>
                </a:solidFill>
                <a:latin typeface="Arial" charset="0"/>
              </a:rPr>
              <a:t>Preclinical</a:t>
            </a:r>
          </a:p>
        </p:txBody>
      </p:sp>
      <p:sp>
        <p:nvSpPr>
          <p:cNvPr id="19494" name="Rectangle 42"/>
          <p:cNvSpPr>
            <a:spLocks noChangeArrowheads="1"/>
          </p:cNvSpPr>
          <p:nvPr/>
        </p:nvSpPr>
        <p:spPr bwMode="auto">
          <a:xfrm>
            <a:off x="7535280" y="6102580"/>
            <a:ext cx="526106"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SUM</a:t>
            </a:r>
          </a:p>
        </p:txBody>
      </p:sp>
      <p:sp>
        <p:nvSpPr>
          <p:cNvPr id="19495" name="Rectangle 43"/>
          <p:cNvSpPr>
            <a:spLocks noChangeArrowheads="1"/>
          </p:cNvSpPr>
          <p:nvPr/>
        </p:nvSpPr>
        <p:spPr bwMode="auto">
          <a:xfrm>
            <a:off x="1828800" y="4343400"/>
            <a:ext cx="1072408" cy="276999"/>
          </a:xfrm>
          <a:prstGeom prst="rect">
            <a:avLst/>
          </a:prstGeom>
          <a:noFill/>
          <a:ln w="25400">
            <a:noFill/>
            <a:miter lim="800000"/>
            <a:headEnd/>
            <a:tailEnd/>
          </a:ln>
        </p:spPr>
        <p:txBody>
          <a:bodyPr wrap="square">
            <a:spAutoFit/>
          </a:bodyPr>
          <a:lstStyle/>
          <a:p>
            <a:pPr defTabSz="762000" eaLnBrk="0" hangingPunct="0"/>
            <a:r>
              <a:rPr lang="en-US" sz="1200" dirty="0">
                <a:solidFill>
                  <a:srgbClr val="FFC000"/>
                </a:solidFill>
                <a:latin typeface="Arial" charset="0"/>
              </a:rPr>
              <a:t>Success</a:t>
            </a:r>
          </a:p>
        </p:txBody>
      </p:sp>
      <p:sp>
        <p:nvSpPr>
          <p:cNvPr id="19496" name="Rectangle 44"/>
          <p:cNvSpPr>
            <a:spLocks noChangeArrowheads="1"/>
          </p:cNvSpPr>
          <p:nvPr/>
        </p:nvSpPr>
        <p:spPr bwMode="auto">
          <a:xfrm>
            <a:off x="1981200" y="4800600"/>
            <a:ext cx="1090234" cy="276999"/>
          </a:xfrm>
          <a:prstGeom prst="rect">
            <a:avLst/>
          </a:prstGeom>
          <a:noFill/>
          <a:ln w="25400">
            <a:noFill/>
            <a:miter lim="800000"/>
            <a:headEnd/>
            <a:tailEnd/>
          </a:ln>
        </p:spPr>
        <p:txBody>
          <a:bodyPr wrap="square">
            <a:spAutoFit/>
          </a:bodyPr>
          <a:lstStyle/>
          <a:p>
            <a:pPr defTabSz="762000" eaLnBrk="0" hangingPunct="0"/>
            <a:r>
              <a:rPr lang="en-US" sz="1200" dirty="0">
                <a:latin typeface="Arial" charset="0"/>
              </a:rPr>
              <a:t>P = 0.76</a:t>
            </a:r>
          </a:p>
        </p:txBody>
      </p:sp>
      <p:sp>
        <p:nvSpPr>
          <p:cNvPr id="19498" name="Freeform 46"/>
          <p:cNvSpPr>
            <a:spLocks/>
          </p:cNvSpPr>
          <p:nvPr/>
        </p:nvSpPr>
        <p:spPr bwMode="auto">
          <a:xfrm>
            <a:off x="818434" y="5079771"/>
            <a:ext cx="6801566" cy="844444"/>
          </a:xfrm>
          <a:custGeom>
            <a:avLst/>
            <a:gdLst>
              <a:gd name="T0" fmla="*/ 1079889 w 2745"/>
              <a:gd name="T1" fmla="*/ 0 h 606"/>
              <a:gd name="T2" fmla="*/ 252123 w 2745"/>
              <a:gd name="T3" fmla="*/ 0 h 606"/>
              <a:gd name="T4" fmla="*/ 0 w 2745"/>
              <a:gd name="T5" fmla="*/ 479425 h 606"/>
              <a:gd name="T6" fmla="*/ 252123 w 2745"/>
              <a:gd name="T7" fmla="*/ 960438 h 606"/>
              <a:gd name="T8" fmla="*/ 6122344 w 2745"/>
              <a:gd name="T9" fmla="*/ 960438 h 606"/>
              <a:gd name="T10" fmla="*/ 0 60000 65536"/>
              <a:gd name="T11" fmla="*/ 0 60000 65536"/>
              <a:gd name="T12" fmla="*/ 0 60000 65536"/>
              <a:gd name="T13" fmla="*/ 0 60000 65536"/>
              <a:gd name="T14" fmla="*/ 0 60000 65536"/>
              <a:gd name="T15" fmla="*/ 0 w 2745"/>
              <a:gd name="T16" fmla="*/ 0 h 606"/>
              <a:gd name="T17" fmla="*/ 2745 w 2745"/>
              <a:gd name="T18" fmla="*/ 606 h 606"/>
            </a:gdLst>
            <a:ahLst/>
            <a:cxnLst>
              <a:cxn ang="T10">
                <a:pos x="T0" y="T1"/>
              </a:cxn>
              <a:cxn ang="T11">
                <a:pos x="T2" y="T3"/>
              </a:cxn>
              <a:cxn ang="T12">
                <a:pos x="T4" y="T5"/>
              </a:cxn>
              <a:cxn ang="T13">
                <a:pos x="T6" y="T7"/>
              </a:cxn>
              <a:cxn ang="T14">
                <a:pos x="T8" y="T9"/>
              </a:cxn>
            </a:cxnLst>
            <a:rect l="T15" t="T16" r="T17" b="T18"/>
            <a:pathLst>
              <a:path w="2745" h="606">
                <a:moveTo>
                  <a:pt x="484" y="0"/>
                </a:moveTo>
                <a:lnTo>
                  <a:pt x="113" y="0"/>
                </a:lnTo>
                <a:lnTo>
                  <a:pt x="0" y="302"/>
                </a:lnTo>
                <a:lnTo>
                  <a:pt x="113" y="605"/>
                </a:lnTo>
                <a:lnTo>
                  <a:pt x="2744" y="605"/>
                </a:lnTo>
              </a:path>
            </a:pathLst>
          </a:custGeom>
          <a:noFill/>
          <a:ln w="25400" cap="rnd" cmpd="sng">
            <a:solidFill>
              <a:schemeClr val="accent1"/>
            </a:solidFill>
            <a:prstDash val="solid"/>
            <a:round/>
            <a:headEnd type="none" w="sm" len="sm"/>
            <a:tailEnd type="none" w="sm" len="sm"/>
          </a:ln>
        </p:spPr>
        <p:txBody>
          <a:bodyPr/>
          <a:lstStyle/>
          <a:p>
            <a:endParaRPr lang="en-US"/>
          </a:p>
        </p:txBody>
      </p:sp>
      <p:sp>
        <p:nvSpPr>
          <p:cNvPr id="19499" name="Oval 47"/>
          <p:cNvSpPr>
            <a:spLocks noChangeArrowheads="1"/>
          </p:cNvSpPr>
          <p:nvPr/>
        </p:nvSpPr>
        <p:spPr bwMode="auto">
          <a:xfrm>
            <a:off x="2768573" y="4607384"/>
            <a:ext cx="112870" cy="100330"/>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500" name="Oval 48"/>
          <p:cNvSpPr>
            <a:spLocks noChangeArrowheads="1"/>
          </p:cNvSpPr>
          <p:nvPr/>
        </p:nvSpPr>
        <p:spPr bwMode="auto">
          <a:xfrm>
            <a:off x="761999" y="5451828"/>
            <a:ext cx="112870" cy="100330"/>
          </a:xfrm>
          <a:prstGeom prst="ellipse">
            <a:avLst/>
          </a:prstGeom>
          <a:solidFill>
            <a:schemeClr val="bg1"/>
          </a:solidFill>
          <a:ln w="25400">
            <a:solidFill>
              <a:schemeClr val="accent1"/>
            </a:solidFill>
            <a:round/>
            <a:headEnd/>
            <a:tailEnd/>
          </a:ln>
        </p:spPr>
        <p:txBody>
          <a:bodyPr wrap="none" anchor="ctr"/>
          <a:lstStyle/>
          <a:p>
            <a:endParaRPr lang="en-US"/>
          </a:p>
        </p:txBody>
      </p:sp>
      <p:sp>
        <p:nvSpPr>
          <p:cNvPr id="19501" name="Rectangle 49"/>
          <p:cNvSpPr>
            <a:spLocks noChangeArrowheads="1"/>
          </p:cNvSpPr>
          <p:nvPr/>
        </p:nvSpPr>
        <p:spPr bwMode="auto">
          <a:xfrm>
            <a:off x="1094338" y="5683143"/>
            <a:ext cx="658262" cy="276999"/>
          </a:xfrm>
          <a:prstGeom prst="rect">
            <a:avLst/>
          </a:prstGeom>
          <a:noFill/>
          <a:ln w="25400">
            <a:noFill/>
            <a:miter lim="800000"/>
            <a:headEnd/>
            <a:tailEnd/>
          </a:ln>
        </p:spPr>
        <p:txBody>
          <a:bodyPr wrap="square">
            <a:spAutoFit/>
          </a:bodyPr>
          <a:lstStyle/>
          <a:p>
            <a:pPr defTabSz="762000" eaLnBrk="0" hangingPunct="0"/>
            <a:r>
              <a:rPr lang="en-US" sz="1200" dirty="0">
                <a:solidFill>
                  <a:srgbClr val="FFC000"/>
                </a:solidFill>
                <a:latin typeface="Arial" charset="0"/>
              </a:rPr>
              <a:t>Stop</a:t>
            </a:r>
          </a:p>
        </p:txBody>
      </p:sp>
      <p:sp>
        <p:nvSpPr>
          <p:cNvPr id="19502" name="Rectangle 50"/>
          <p:cNvSpPr>
            <a:spLocks noChangeArrowheads="1"/>
          </p:cNvSpPr>
          <p:nvPr/>
        </p:nvSpPr>
        <p:spPr bwMode="auto">
          <a:xfrm>
            <a:off x="4562402" y="3944090"/>
            <a:ext cx="923997" cy="276999"/>
          </a:xfrm>
          <a:prstGeom prst="rect">
            <a:avLst/>
          </a:prstGeom>
          <a:noFill/>
          <a:ln w="25400">
            <a:noFill/>
            <a:miter lim="800000"/>
            <a:headEnd/>
            <a:tailEnd/>
          </a:ln>
        </p:spPr>
        <p:txBody>
          <a:bodyPr wrap="square">
            <a:spAutoFit/>
          </a:bodyPr>
          <a:lstStyle/>
          <a:p>
            <a:pPr defTabSz="762000" eaLnBrk="0" hangingPunct="0"/>
            <a:r>
              <a:rPr lang="en-US" sz="1200" dirty="0">
                <a:solidFill>
                  <a:srgbClr val="FFC000"/>
                </a:solidFill>
                <a:latin typeface="Arial" charset="0"/>
              </a:rPr>
              <a:t>Stop</a:t>
            </a:r>
          </a:p>
        </p:txBody>
      </p:sp>
      <p:sp>
        <p:nvSpPr>
          <p:cNvPr id="19503" name="Rectangle 51"/>
          <p:cNvSpPr>
            <a:spLocks noChangeArrowheads="1"/>
          </p:cNvSpPr>
          <p:nvPr/>
        </p:nvSpPr>
        <p:spPr bwMode="auto">
          <a:xfrm>
            <a:off x="1066800" y="4800600"/>
            <a:ext cx="941115" cy="276999"/>
          </a:xfrm>
          <a:prstGeom prst="rect">
            <a:avLst/>
          </a:prstGeom>
          <a:noFill/>
          <a:ln w="25400">
            <a:noFill/>
            <a:miter lim="800000"/>
            <a:headEnd/>
            <a:tailEnd/>
          </a:ln>
        </p:spPr>
        <p:txBody>
          <a:bodyPr wrap="square">
            <a:spAutoFit/>
          </a:bodyPr>
          <a:lstStyle/>
          <a:p>
            <a:pPr defTabSz="762000" eaLnBrk="0" hangingPunct="0"/>
            <a:r>
              <a:rPr lang="en-US" sz="1200" dirty="0">
                <a:solidFill>
                  <a:srgbClr val="FFC000"/>
                </a:solidFill>
                <a:latin typeface="Arial" charset="0"/>
              </a:rPr>
              <a:t>Success</a:t>
            </a:r>
          </a:p>
        </p:txBody>
      </p:sp>
      <p:sp>
        <p:nvSpPr>
          <p:cNvPr id="19504" name="Rectangle 52"/>
          <p:cNvSpPr>
            <a:spLocks noChangeArrowheads="1"/>
          </p:cNvSpPr>
          <p:nvPr/>
        </p:nvSpPr>
        <p:spPr bwMode="auto">
          <a:xfrm>
            <a:off x="990600" y="5181600"/>
            <a:ext cx="1014180" cy="276999"/>
          </a:xfrm>
          <a:prstGeom prst="rect">
            <a:avLst/>
          </a:prstGeom>
          <a:noFill/>
          <a:ln w="25400">
            <a:noFill/>
            <a:miter lim="800000"/>
            <a:headEnd/>
            <a:tailEnd/>
          </a:ln>
        </p:spPr>
        <p:txBody>
          <a:bodyPr wrap="square">
            <a:spAutoFit/>
          </a:bodyPr>
          <a:lstStyle/>
          <a:p>
            <a:pPr defTabSz="762000" eaLnBrk="0" hangingPunct="0"/>
            <a:r>
              <a:rPr lang="en-US" sz="1200" dirty="0">
                <a:latin typeface="Arial" charset="0"/>
              </a:rPr>
              <a:t>P = 0.95</a:t>
            </a:r>
          </a:p>
        </p:txBody>
      </p:sp>
      <p:sp>
        <p:nvSpPr>
          <p:cNvPr id="19505" name="Rectangle 53"/>
          <p:cNvSpPr>
            <a:spLocks noChangeArrowheads="1"/>
          </p:cNvSpPr>
          <p:nvPr/>
        </p:nvSpPr>
        <p:spPr bwMode="auto">
          <a:xfrm>
            <a:off x="796972" y="1828800"/>
            <a:ext cx="1149675" cy="461665"/>
          </a:xfrm>
          <a:prstGeom prst="rect">
            <a:avLst/>
          </a:prstGeom>
          <a:noFill/>
          <a:ln w="12700">
            <a:noFill/>
            <a:miter lim="800000"/>
            <a:headEnd/>
            <a:tailEnd/>
          </a:ln>
        </p:spPr>
        <p:txBody>
          <a:bodyPr wrap="none">
            <a:spAutoFit/>
          </a:bodyPr>
          <a:lstStyle/>
          <a:p>
            <a:pPr defTabSz="762000" eaLnBrk="0" hangingPunct="0"/>
            <a:r>
              <a:rPr lang="en-US" sz="1200" dirty="0">
                <a:solidFill>
                  <a:schemeClr val="bg1"/>
                </a:solidFill>
                <a:latin typeface="Arial" charset="0"/>
              </a:rPr>
              <a:t>Candidate </a:t>
            </a:r>
          </a:p>
          <a:p>
            <a:pPr defTabSz="762000" eaLnBrk="0" hangingPunct="0"/>
            <a:r>
              <a:rPr lang="en-US" sz="1200" dirty="0">
                <a:solidFill>
                  <a:schemeClr val="bg1"/>
                </a:solidFill>
                <a:latin typeface="Arial" charset="0"/>
              </a:rPr>
              <a:t>Development</a:t>
            </a:r>
          </a:p>
        </p:txBody>
      </p:sp>
      <p:sp>
        <p:nvSpPr>
          <p:cNvPr id="19506" name="Rectangle 55"/>
          <p:cNvSpPr>
            <a:spLocks noChangeArrowheads="1"/>
          </p:cNvSpPr>
          <p:nvPr/>
        </p:nvSpPr>
        <p:spPr bwMode="auto">
          <a:xfrm>
            <a:off x="7548889" y="3666790"/>
            <a:ext cx="500458"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TBD</a:t>
            </a:r>
          </a:p>
        </p:txBody>
      </p:sp>
      <p:sp>
        <p:nvSpPr>
          <p:cNvPr id="19507" name="Rectangle 56"/>
          <p:cNvSpPr>
            <a:spLocks noChangeArrowheads="1"/>
          </p:cNvSpPr>
          <p:nvPr/>
        </p:nvSpPr>
        <p:spPr bwMode="auto">
          <a:xfrm>
            <a:off x="7548889" y="4114094"/>
            <a:ext cx="500458"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TBD</a:t>
            </a:r>
          </a:p>
        </p:txBody>
      </p:sp>
      <p:sp>
        <p:nvSpPr>
          <p:cNvPr id="19508" name="Rectangle 57"/>
          <p:cNvSpPr>
            <a:spLocks noChangeArrowheads="1"/>
          </p:cNvSpPr>
          <p:nvPr/>
        </p:nvSpPr>
        <p:spPr bwMode="auto">
          <a:xfrm>
            <a:off x="7548889" y="4536317"/>
            <a:ext cx="500458"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TBD</a:t>
            </a:r>
          </a:p>
        </p:txBody>
      </p:sp>
      <p:sp>
        <p:nvSpPr>
          <p:cNvPr id="19509" name="Rectangle 58"/>
          <p:cNvSpPr>
            <a:spLocks noChangeArrowheads="1"/>
          </p:cNvSpPr>
          <p:nvPr/>
        </p:nvSpPr>
        <p:spPr bwMode="auto">
          <a:xfrm>
            <a:off x="7548889" y="4958539"/>
            <a:ext cx="500458"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TBD</a:t>
            </a:r>
          </a:p>
        </p:txBody>
      </p:sp>
      <p:sp>
        <p:nvSpPr>
          <p:cNvPr id="19510" name="Rectangle 59"/>
          <p:cNvSpPr>
            <a:spLocks noChangeArrowheads="1"/>
          </p:cNvSpPr>
          <p:nvPr/>
        </p:nvSpPr>
        <p:spPr bwMode="auto">
          <a:xfrm>
            <a:off x="7548889" y="5368219"/>
            <a:ext cx="500458"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TBD</a:t>
            </a:r>
          </a:p>
        </p:txBody>
      </p:sp>
      <p:sp>
        <p:nvSpPr>
          <p:cNvPr id="19511" name="Rectangle 60"/>
          <p:cNvSpPr>
            <a:spLocks noChangeArrowheads="1"/>
          </p:cNvSpPr>
          <p:nvPr/>
        </p:nvSpPr>
        <p:spPr bwMode="auto">
          <a:xfrm>
            <a:off x="7548889" y="5802983"/>
            <a:ext cx="500458" cy="276999"/>
          </a:xfrm>
          <a:prstGeom prst="rect">
            <a:avLst/>
          </a:prstGeom>
          <a:noFill/>
          <a:ln w="12700">
            <a:noFill/>
            <a:miter lim="800000"/>
            <a:headEnd/>
            <a:tailEnd/>
          </a:ln>
        </p:spPr>
        <p:txBody>
          <a:bodyPr wrap="none">
            <a:spAutoFit/>
          </a:bodyPr>
          <a:lstStyle/>
          <a:p>
            <a:pPr defTabSz="762000" eaLnBrk="0" hangingPunct="0"/>
            <a:r>
              <a:rPr lang="en-US" sz="1200">
                <a:solidFill>
                  <a:srgbClr val="FFFFFF"/>
                </a:solidFill>
                <a:latin typeface="Arial" charset="0"/>
              </a:rPr>
              <a:t>TBD</a:t>
            </a:r>
          </a:p>
        </p:txBody>
      </p:sp>
      <p:sp>
        <p:nvSpPr>
          <p:cNvPr id="19512" name="Rectangle 61"/>
          <p:cNvSpPr>
            <a:spLocks noChangeArrowheads="1"/>
          </p:cNvSpPr>
          <p:nvPr/>
        </p:nvSpPr>
        <p:spPr bwMode="auto">
          <a:xfrm>
            <a:off x="7559863" y="2833494"/>
            <a:ext cx="500458" cy="276999"/>
          </a:xfrm>
          <a:prstGeom prst="rect">
            <a:avLst/>
          </a:prstGeom>
          <a:noFill/>
          <a:ln w="12700">
            <a:noFill/>
            <a:miter lim="800000"/>
            <a:headEnd/>
            <a:tailEnd/>
          </a:ln>
        </p:spPr>
        <p:txBody>
          <a:bodyPr wrap="none">
            <a:spAutoFit/>
          </a:bodyPr>
          <a:lstStyle/>
          <a:p>
            <a:pPr defTabSz="762000" eaLnBrk="0" hangingPunct="0"/>
            <a:r>
              <a:rPr lang="en-US" sz="1200" dirty="0">
                <a:solidFill>
                  <a:srgbClr val="FFFFFF"/>
                </a:solidFill>
                <a:latin typeface="Arial" charset="0"/>
              </a:rPr>
              <a:t>TBD</a:t>
            </a:r>
          </a:p>
        </p:txBody>
      </p:sp>
      <p:cxnSp>
        <p:nvCxnSpPr>
          <p:cNvPr id="60" name="Straight Arrow Connector 59"/>
          <p:cNvCxnSpPr/>
          <p:nvPr/>
        </p:nvCxnSpPr>
        <p:spPr>
          <a:xfrm rot="5400000">
            <a:off x="305594" y="3504406"/>
            <a:ext cx="22860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a:off x="4344194" y="2513805"/>
            <a:ext cx="913606" cy="79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3467894" y="2704305"/>
            <a:ext cx="1294606" cy="79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a:off x="1219994" y="3199605"/>
            <a:ext cx="22860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5343468" y="2354319"/>
            <a:ext cx="609600" cy="1576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5400000">
            <a:off x="2439194" y="2971005"/>
            <a:ext cx="18288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a:t>Summary</a:t>
            </a:r>
          </a:p>
        </p:txBody>
      </p:sp>
      <p:sp>
        <p:nvSpPr>
          <p:cNvPr id="45059" name="Rectangle 3"/>
          <p:cNvSpPr>
            <a:spLocks noGrp="1" noChangeArrowheads="1"/>
          </p:cNvSpPr>
          <p:nvPr>
            <p:ph idx="1"/>
          </p:nvPr>
        </p:nvSpPr>
        <p:spPr>
          <a:xfrm>
            <a:off x="228600" y="1600200"/>
            <a:ext cx="8763000" cy="4838700"/>
          </a:xfrm>
        </p:spPr>
        <p:txBody>
          <a:bodyPr/>
          <a:lstStyle/>
          <a:p>
            <a:pPr eaLnBrk="1" hangingPunct="1">
              <a:lnSpc>
                <a:spcPct val="90000"/>
              </a:lnSpc>
              <a:defRPr/>
            </a:pPr>
            <a:r>
              <a:rPr lang="en-US" dirty="0"/>
              <a:t>TPPs are excellent tools for: </a:t>
            </a:r>
          </a:p>
          <a:p>
            <a:pPr lvl="1" eaLnBrk="1" hangingPunct="1">
              <a:lnSpc>
                <a:spcPct val="90000"/>
              </a:lnSpc>
              <a:defRPr/>
            </a:pPr>
            <a:r>
              <a:rPr lang="en-US" dirty="0"/>
              <a:t>Planning the development of a novel agent</a:t>
            </a:r>
          </a:p>
          <a:p>
            <a:pPr lvl="1" eaLnBrk="1" hangingPunct="1">
              <a:lnSpc>
                <a:spcPct val="90000"/>
              </a:lnSpc>
              <a:defRPr/>
            </a:pPr>
            <a:r>
              <a:rPr lang="en-US" dirty="0"/>
              <a:t>Obtaining accurate and helpful feedback from regulatory agencies</a:t>
            </a:r>
          </a:p>
          <a:p>
            <a:pPr lvl="1" eaLnBrk="1" hangingPunct="1">
              <a:lnSpc>
                <a:spcPct val="90000"/>
              </a:lnSpc>
              <a:defRPr/>
            </a:pPr>
            <a:r>
              <a:rPr lang="en-US" dirty="0"/>
              <a:t>Estimating the project risks</a:t>
            </a:r>
          </a:p>
          <a:p>
            <a:pPr lvl="1" eaLnBrk="1" hangingPunct="1">
              <a:lnSpc>
                <a:spcPct val="90000"/>
              </a:lnSpc>
              <a:defRPr/>
            </a:pPr>
            <a:r>
              <a:rPr lang="en-US" dirty="0"/>
              <a:t>Evaluating the possibility of success</a:t>
            </a:r>
          </a:p>
          <a:p>
            <a:pPr lvl="2" eaLnBrk="1" hangingPunct="1">
              <a:lnSpc>
                <a:spcPct val="90000"/>
              </a:lnSpc>
              <a:defRPr/>
            </a:pPr>
            <a:r>
              <a:rPr lang="en-US" sz="2000" dirty="0"/>
              <a:t>Comparing possibilities of success of other product configurations and indications</a:t>
            </a:r>
          </a:p>
          <a:p>
            <a:pPr lvl="1" eaLnBrk="1" hangingPunct="1">
              <a:lnSpc>
                <a:spcPct val="90000"/>
              </a:lnSpc>
              <a:defRPr/>
            </a:pPr>
            <a:r>
              <a:rPr lang="en-US" dirty="0"/>
              <a:t>Evaluating the total costs of development </a:t>
            </a:r>
          </a:p>
          <a:p>
            <a:pPr lvl="1" eaLnBrk="1" hangingPunct="1">
              <a:lnSpc>
                <a:spcPct val="90000"/>
              </a:lnSpc>
              <a:defRPr/>
            </a:pPr>
            <a:r>
              <a:rPr lang="en-US" dirty="0"/>
              <a:t>Estimating the market opportunity</a:t>
            </a:r>
          </a:p>
          <a:p>
            <a:pPr lvl="1" eaLnBrk="1" hangingPunct="1">
              <a:lnSpc>
                <a:spcPct val="90000"/>
              </a:lnSpc>
              <a:defRPr/>
            </a:pPr>
            <a:r>
              <a:rPr lang="en-US" u="sng" dirty="0"/>
              <a:t>Retaining focus</a:t>
            </a:r>
            <a:r>
              <a:rPr lang="en-US" dirty="0"/>
              <a:t> throughout the development process</a:t>
            </a:r>
          </a:p>
          <a:p>
            <a:pPr lvl="1" eaLnBrk="1" hangingPunct="1">
              <a:lnSpc>
                <a:spcPct val="90000"/>
              </a:lnSpc>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a:t>What is a Target Product Profile?</a:t>
            </a:r>
          </a:p>
        </p:txBody>
      </p:sp>
      <p:sp>
        <p:nvSpPr>
          <p:cNvPr id="7171" name="Rectangle 3"/>
          <p:cNvSpPr>
            <a:spLocks noGrp="1" noChangeArrowheads="1"/>
          </p:cNvSpPr>
          <p:nvPr>
            <p:ph idx="1"/>
          </p:nvPr>
        </p:nvSpPr>
        <p:spPr>
          <a:xfrm>
            <a:off x="304800" y="1600200"/>
            <a:ext cx="8534400" cy="3581400"/>
          </a:xfrm>
        </p:spPr>
        <p:txBody>
          <a:bodyPr>
            <a:normAutofit/>
          </a:bodyPr>
          <a:lstStyle/>
          <a:p>
            <a:pPr eaLnBrk="1" hangingPunct="1">
              <a:lnSpc>
                <a:spcPct val="80000"/>
              </a:lnSpc>
              <a:spcBef>
                <a:spcPts val="1200"/>
              </a:spcBef>
              <a:defRPr/>
            </a:pPr>
            <a:r>
              <a:rPr lang="en-US" dirty="0"/>
              <a:t>A Target Product Profile (TPP) is a summary of the drug development program described in terms of labeling concepts</a:t>
            </a:r>
          </a:p>
          <a:p>
            <a:pPr eaLnBrk="1" hangingPunct="1">
              <a:lnSpc>
                <a:spcPct val="80000"/>
              </a:lnSpc>
              <a:spcBef>
                <a:spcPts val="1200"/>
              </a:spcBef>
              <a:defRPr/>
            </a:pPr>
            <a:r>
              <a:rPr lang="en-US" dirty="0"/>
              <a:t>It is prepared by the all departments of the company involved in the development of the therapeutic or diagnostic agent</a:t>
            </a:r>
          </a:p>
          <a:p>
            <a:pPr eaLnBrk="1" hangingPunct="1">
              <a:lnSpc>
                <a:spcPct val="80000"/>
              </a:lnSpc>
              <a:spcBef>
                <a:spcPts val="1200"/>
              </a:spcBef>
              <a:defRPr/>
            </a:pPr>
            <a:r>
              <a:rPr lang="en-US" dirty="0"/>
              <a:t>Its submission to the FDA is voluntary but has specific benefits</a:t>
            </a:r>
            <a:r>
              <a:rPr lang="en-US" dirty="0">
                <a:solidFill>
                  <a:srgbClr val="FF0000"/>
                </a:solidFill>
              </a:rPr>
              <a:t>*</a:t>
            </a:r>
          </a:p>
          <a:p>
            <a:pPr eaLnBrk="1" hangingPunct="1">
              <a:lnSpc>
                <a:spcPct val="80000"/>
              </a:lnSpc>
              <a:spcBef>
                <a:spcPts val="1200"/>
              </a:spcBef>
              <a:defRPr/>
            </a:pPr>
            <a:r>
              <a:rPr lang="en-US" dirty="0"/>
              <a:t>The TPP is a “living document” evolving and maturing with increasing knowledge and experience</a:t>
            </a:r>
          </a:p>
        </p:txBody>
      </p:sp>
      <p:sp>
        <p:nvSpPr>
          <p:cNvPr id="2" name="TextBox 1">
            <a:extLst>
              <a:ext uri="{FF2B5EF4-FFF2-40B4-BE49-F238E27FC236}">
                <a16:creationId xmlns:a16="http://schemas.microsoft.com/office/drawing/2014/main" id="{77E181D7-6C44-467C-AFDA-E9EE448EA949}"/>
              </a:ext>
            </a:extLst>
          </p:cNvPr>
          <p:cNvSpPr txBox="1"/>
          <p:nvPr/>
        </p:nvSpPr>
        <p:spPr>
          <a:xfrm>
            <a:off x="457200" y="5257800"/>
            <a:ext cx="8153400" cy="1015663"/>
          </a:xfrm>
          <a:prstGeom prst="rect">
            <a:avLst/>
          </a:prstGeom>
          <a:noFill/>
        </p:spPr>
        <p:txBody>
          <a:bodyPr wrap="square" rtlCol="0">
            <a:spAutoFit/>
          </a:bodyPr>
          <a:lstStyle/>
          <a:p>
            <a:pPr algn="l"/>
            <a:r>
              <a:rPr lang="en-US" sz="2000" dirty="0">
                <a:solidFill>
                  <a:srgbClr val="FF0000"/>
                </a:solidFill>
                <a:latin typeface="Tekton Pro" panose="020F0603020208020904" pitchFamily="34" charset="0"/>
              </a:rPr>
              <a:t>* The FDA has recently withdrawn its draft guidance on TPPs.  However, elements of the TPP, basic principles and subcomponents such as the Quality TPP (QTPP) are still included in guidances on Quality by Design (</a:t>
            </a:r>
            <a:r>
              <a:rPr lang="en-US" sz="2000" dirty="0" err="1">
                <a:solidFill>
                  <a:srgbClr val="FF0000"/>
                </a:solidFill>
                <a:latin typeface="Tekton Pro" panose="020F0603020208020904" pitchFamily="34" charset="0"/>
              </a:rPr>
              <a:t>QbD</a:t>
            </a:r>
            <a:r>
              <a:rPr lang="en-US" sz="2000" dirty="0">
                <a:solidFill>
                  <a:srgbClr val="FF0000"/>
                </a:solidFill>
                <a:latin typeface="Tekton Pro" panose="020F0603020208020904" pitchFamily="34"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z="3200" dirty="0"/>
              <a:t>TTPs and the Pharmaceutical Industry</a:t>
            </a:r>
          </a:p>
        </p:txBody>
      </p:sp>
      <p:sp>
        <p:nvSpPr>
          <p:cNvPr id="9219" name="Rectangle 3"/>
          <p:cNvSpPr>
            <a:spLocks noGrp="1" noChangeArrowheads="1"/>
          </p:cNvSpPr>
          <p:nvPr>
            <p:ph idx="1"/>
          </p:nvPr>
        </p:nvSpPr>
        <p:spPr>
          <a:xfrm>
            <a:off x="304800" y="1600200"/>
            <a:ext cx="8534400" cy="3962400"/>
          </a:xfrm>
        </p:spPr>
        <p:txBody>
          <a:bodyPr>
            <a:normAutofit lnSpcReduction="10000"/>
          </a:bodyPr>
          <a:lstStyle/>
          <a:p>
            <a:pPr eaLnBrk="1" hangingPunct="1">
              <a:lnSpc>
                <a:spcPct val="90000"/>
              </a:lnSpc>
              <a:defRPr/>
            </a:pPr>
            <a:r>
              <a:rPr lang="en-US" dirty="0"/>
              <a:t>Detailed TPPs have a key role in the pharmaceutical industry in Strategic Program Management (SPM)</a:t>
            </a:r>
            <a:r>
              <a:rPr lang="en-US" dirty="0">
                <a:solidFill>
                  <a:srgbClr val="FF0000"/>
                </a:solidFill>
              </a:rPr>
              <a:t>*</a:t>
            </a:r>
            <a:endParaRPr lang="en-US" dirty="0"/>
          </a:p>
          <a:p>
            <a:pPr eaLnBrk="1" hangingPunct="1">
              <a:lnSpc>
                <a:spcPct val="90000"/>
              </a:lnSpc>
              <a:defRPr/>
            </a:pPr>
            <a:r>
              <a:rPr lang="en-US" dirty="0"/>
              <a:t>TPPs explore various labeling scenarios</a:t>
            </a:r>
          </a:p>
          <a:p>
            <a:pPr lvl="1" eaLnBrk="1" hangingPunct="1">
              <a:lnSpc>
                <a:spcPct val="90000"/>
              </a:lnSpc>
              <a:defRPr/>
            </a:pPr>
            <a:r>
              <a:rPr lang="en-US" dirty="0"/>
              <a:t>Target, Minimal, Optimal</a:t>
            </a:r>
          </a:p>
          <a:p>
            <a:pPr eaLnBrk="1" hangingPunct="1">
              <a:lnSpc>
                <a:spcPct val="90000"/>
              </a:lnSpc>
              <a:defRPr/>
            </a:pPr>
            <a:r>
              <a:rPr lang="en-US" dirty="0"/>
              <a:t>TPPs estimate (for each scenario)</a:t>
            </a:r>
          </a:p>
          <a:p>
            <a:pPr lvl="1" eaLnBrk="1" hangingPunct="1">
              <a:lnSpc>
                <a:spcPct val="90000"/>
              </a:lnSpc>
              <a:defRPr/>
            </a:pPr>
            <a:r>
              <a:rPr lang="en-US" dirty="0"/>
              <a:t>Probabilities of Success</a:t>
            </a:r>
          </a:p>
          <a:p>
            <a:pPr lvl="1" eaLnBrk="1" hangingPunct="1">
              <a:lnSpc>
                <a:spcPct val="90000"/>
              </a:lnSpc>
              <a:defRPr/>
            </a:pPr>
            <a:r>
              <a:rPr lang="en-US" dirty="0"/>
              <a:t>Development Costs</a:t>
            </a:r>
          </a:p>
          <a:p>
            <a:pPr lvl="1" eaLnBrk="1" hangingPunct="1">
              <a:lnSpc>
                <a:spcPct val="90000"/>
              </a:lnSpc>
              <a:defRPr/>
            </a:pPr>
            <a:r>
              <a:rPr lang="en-US" dirty="0"/>
              <a:t>Personnel</a:t>
            </a:r>
          </a:p>
          <a:p>
            <a:pPr lvl="1" eaLnBrk="1" hangingPunct="1">
              <a:lnSpc>
                <a:spcPct val="90000"/>
              </a:lnSpc>
              <a:defRPr/>
            </a:pPr>
            <a:r>
              <a:rPr lang="en-US" dirty="0"/>
              <a:t>Manufacturing</a:t>
            </a:r>
          </a:p>
          <a:p>
            <a:pPr lvl="1" eaLnBrk="1" hangingPunct="1">
              <a:lnSpc>
                <a:spcPct val="90000"/>
              </a:lnSpc>
              <a:defRPr/>
            </a:pPr>
            <a:r>
              <a:rPr lang="en-US" dirty="0"/>
              <a:t>Market Penetration / Competitors</a:t>
            </a:r>
          </a:p>
        </p:txBody>
      </p:sp>
      <p:sp>
        <p:nvSpPr>
          <p:cNvPr id="2" name="TextBox 1">
            <a:extLst>
              <a:ext uri="{FF2B5EF4-FFF2-40B4-BE49-F238E27FC236}">
                <a16:creationId xmlns:a16="http://schemas.microsoft.com/office/drawing/2014/main" id="{2DDB286E-34A8-46FF-9A8F-7C8CB4EFBA59}"/>
              </a:ext>
            </a:extLst>
          </p:cNvPr>
          <p:cNvSpPr txBox="1"/>
          <p:nvPr/>
        </p:nvSpPr>
        <p:spPr>
          <a:xfrm>
            <a:off x="304800" y="5227638"/>
            <a:ext cx="8305800" cy="1323439"/>
          </a:xfrm>
          <a:prstGeom prst="rect">
            <a:avLst/>
          </a:prstGeom>
          <a:noFill/>
        </p:spPr>
        <p:txBody>
          <a:bodyPr wrap="square" rtlCol="0">
            <a:spAutoFit/>
          </a:bodyPr>
          <a:lstStyle/>
          <a:p>
            <a:pPr algn="l"/>
            <a:r>
              <a:rPr lang="en-US" sz="1600" dirty="0">
                <a:solidFill>
                  <a:srgbClr val="FF0000"/>
                </a:solidFill>
                <a:latin typeface="Tekton Pro" panose="020F0603020208020904" pitchFamily="34" charset="0"/>
              </a:rPr>
              <a:t>* Strategic Program Management is a series of practices and procedures, which characterize the extent to which an organization creates effective linkages between excellent project management practices and excellent business practices </a:t>
            </a:r>
          </a:p>
          <a:p>
            <a:pPr algn="l"/>
            <a:r>
              <a:rPr lang="en-US" sz="1600" dirty="0" err="1">
                <a:solidFill>
                  <a:srgbClr val="FF0000"/>
                </a:solidFill>
                <a:latin typeface="Tekton Pro" panose="020F0603020208020904" pitchFamily="34" charset="0"/>
              </a:rPr>
              <a:t>Heerkens</a:t>
            </a:r>
            <a:r>
              <a:rPr lang="en-US" sz="1600" dirty="0">
                <a:solidFill>
                  <a:srgbClr val="FF0000"/>
                </a:solidFill>
                <a:latin typeface="Tekton Pro" panose="020F0603020208020904" pitchFamily="34" charset="0"/>
              </a:rPr>
              <a:t>, G. (2007). Introducing the revolutionary strategic project management maturity model (SPM3)- PMI® Global Congress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97273-3472-4246-AF37-70E39DCAE74A}"/>
              </a:ext>
            </a:extLst>
          </p:cNvPr>
          <p:cNvSpPr>
            <a:spLocks noGrp="1"/>
          </p:cNvSpPr>
          <p:nvPr>
            <p:ph type="title"/>
          </p:nvPr>
        </p:nvSpPr>
        <p:spPr/>
        <p:txBody>
          <a:bodyPr/>
          <a:lstStyle/>
          <a:p>
            <a:r>
              <a:rPr lang="en-US" sz="3200" dirty="0"/>
              <a:t>TPP and Quality by Design (</a:t>
            </a:r>
            <a:r>
              <a:rPr lang="en-US" sz="3200" dirty="0" err="1"/>
              <a:t>QdD</a:t>
            </a:r>
            <a:r>
              <a:rPr lang="en-US" sz="3200" dirty="0"/>
              <a:t>)</a:t>
            </a:r>
          </a:p>
        </p:txBody>
      </p:sp>
      <p:sp>
        <p:nvSpPr>
          <p:cNvPr id="3" name="Content Placeholder 2">
            <a:extLst>
              <a:ext uri="{FF2B5EF4-FFF2-40B4-BE49-F238E27FC236}">
                <a16:creationId xmlns:a16="http://schemas.microsoft.com/office/drawing/2014/main" id="{5CEBB20C-0559-4C5A-A0BA-555FA3B15A53}"/>
              </a:ext>
            </a:extLst>
          </p:cNvPr>
          <p:cNvSpPr>
            <a:spLocks noGrp="1"/>
          </p:cNvSpPr>
          <p:nvPr>
            <p:ph idx="1"/>
          </p:nvPr>
        </p:nvSpPr>
        <p:spPr/>
        <p:txBody>
          <a:bodyPr>
            <a:normAutofit fontScale="92500" lnSpcReduction="20000"/>
          </a:bodyPr>
          <a:lstStyle/>
          <a:p>
            <a:r>
              <a:rPr lang="en-US" dirty="0"/>
              <a:t>Quality by Design (</a:t>
            </a:r>
            <a:r>
              <a:rPr lang="en-US" dirty="0" err="1"/>
              <a:t>QdB</a:t>
            </a:r>
            <a:r>
              <a:rPr lang="en-US" dirty="0"/>
              <a:t>) is a development methodology based on detailed scientific understanding of the test therapeutic agent (its properties and manufacturing process), has predefined objectives and employs effective controls and risk management</a:t>
            </a:r>
          </a:p>
          <a:p>
            <a:r>
              <a:rPr lang="en-US" dirty="0"/>
              <a:t>Quality by Design principles are included in the ICH guidances Q8, Q9 and Q10</a:t>
            </a:r>
          </a:p>
          <a:p>
            <a:r>
              <a:rPr lang="en-US" dirty="0"/>
              <a:t>These guidances deal mostly with the quality and risk management of the drug/biologic product.  As such, there are provisions therein that address the Quality Target Product Profile (QTTP), an essential subcomponent of the TTP</a:t>
            </a:r>
          </a:p>
          <a:p>
            <a:r>
              <a:rPr lang="en-US" dirty="0"/>
              <a:t>ICH and FDA are currently extending key elements of </a:t>
            </a:r>
            <a:r>
              <a:rPr lang="en-US" dirty="0" err="1"/>
              <a:t>QbD</a:t>
            </a:r>
            <a:r>
              <a:rPr lang="en-US" dirty="0"/>
              <a:t> to clinical trials.  </a:t>
            </a:r>
          </a:p>
          <a:p>
            <a:pPr lvl="1"/>
            <a:r>
              <a:rPr lang="en-US" dirty="0"/>
              <a:t>Draft guideline E8(R1): General Considerations for Clinical Trials, May 2019</a:t>
            </a:r>
          </a:p>
          <a:p>
            <a:pPr lvl="1"/>
            <a:endParaRPr lang="en-US" dirty="0"/>
          </a:p>
        </p:txBody>
      </p:sp>
    </p:spTree>
    <p:extLst>
      <p:ext uri="{BB962C8B-B14F-4D97-AF65-F5344CB8AC3E}">
        <p14:creationId xmlns:p14="http://schemas.microsoft.com/office/powerpoint/2010/main" val="160127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dirty="0"/>
              <a:t>Assembly of an Industry TPP</a:t>
            </a:r>
          </a:p>
        </p:txBody>
      </p:sp>
      <p:sp>
        <p:nvSpPr>
          <p:cNvPr id="12291" name="Rectangle 3"/>
          <p:cNvSpPr>
            <a:spLocks noGrp="1" noChangeArrowheads="1"/>
          </p:cNvSpPr>
          <p:nvPr>
            <p:ph idx="1"/>
          </p:nvPr>
        </p:nvSpPr>
        <p:spPr>
          <a:xfrm>
            <a:off x="457200" y="1752600"/>
            <a:ext cx="8229600" cy="4648200"/>
          </a:xfrm>
        </p:spPr>
        <p:txBody>
          <a:bodyPr>
            <a:normAutofit lnSpcReduction="10000"/>
          </a:bodyPr>
          <a:lstStyle/>
          <a:p>
            <a:pPr eaLnBrk="1" hangingPunct="1">
              <a:lnSpc>
                <a:spcPct val="90000"/>
              </a:lnSpc>
              <a:defRPr/>
            </a:pPr>
            <a:r>
              <a:rPr lang="en-US" dirty="0"/>
              <a:t>A common template should be used for all products, bringing consistency to the process</a:t>
            </a:r>
          </a:p>
          <a:p>
            <a:pPr eaLnBrk="1" hangingPunct="1">
              <a:lnSpc>
                <a:spcPct val="90000"/>
              </a:lnSpc>
              <a:defRPr/>
            </a:pPr>
            <a:r>
              <a:rPr lang="en-US" dirty="0"/>
              <a:t>A TPP is assembled for each product entering development and each new indication for an existing drug/biologic</a:t>
            </a:r>
          </a:p>
          <a:p>
            <a:pPr eaLnBrk="1" hangingPunct="1">
              <a:lnSpc>
                <a:spcPct val="90000"/>
              </a:lnSpc>
              <a:defRPr/>
            </a:pPr>
            <a:r>
              <a:rPr lang="en-US" dirty="0"/>
              <a:t>Input is elicited from various departments.  Assembling a TPP is a team effort</a:t>
            </a:r>
          </a:p>
          <a:p>
            <a:pPr eaLnBrk="1" hangingPunct="1">
              <a:lnSpc>
                <a:spcPct val="90000"/>
              </a:lnSpc>
              <a:defRPr/>
            </a:pPr>
            <a:r>
              <a:rPr lang="en-US" dirty="0"/>
              <a:t>The </a:t>
            </a:r>
            <a:r>
              <a:rPr lang="en-US" u="sng" dirty="0"/>
              <a:t>owner</a:t>
            </a:r>
            <a:r>
              <a:rPr lang="en-US" dirty="0"/>
              <a:t> of the TPP is usually the Project Manager who coordinates the activities of specific product development team</a:t>
            </a:r>
          </a:p>
          <a:p>
            <a:pPr eaLnBrk="1" hangingPunct="1">
              <a:lnSpc>
                <a:spcPct val="90000"/>
              </a:lnSpc>
              <a:defRPr/>
            </a:pPr>
            <a:r>
              <a:rPr lang="en-US" dirty="0"/>
              <a:t>The TPP constitutes an important evaluation tool in “gate reviews”, if such reviews are enabled by the organization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D2BD3-DDEC-4D32-A12B-6AA6DBCC9FEE}"/>
              </a:ext>
            </a:extLst>
          </p:cNvPr>
          <p:cNvSpPr>
            <a:spLocks noGrp="1"/>
          </p:cNvSpPr>
          <p:nvPr>
            <p:ph type="title"/>
          </p:nvPr>
        </p:nvSpPr>
        <p:spPr/>
        <p:txBody>
          <a:bodyPr/>
          <a:lstStyle/>
          <a:p>
            <a:r>
              <a:rPr lang="en-US" dirty="0"/>
              <a:t>Components of a TPP</a:t>
            </a:r>
          </a:p>
        </p:txBody>
      </p:sp>
      <p:pic>
        <p:nvPicPr>
          <p:cNvPr id="4" name="Picture 3" descr="Timeline&#10;&#10;Description automatically generated">
            <a:extLst>
              <a:ext uri="{FF2B5EF4-FFF2-40B4-BE49-F238E27FC236}">
                <a16:creationId xmlns:a16="http://schemas.microsoft.com/office/drawing/2014/main" id="{127E0C70-1779-48D8-94E7-A0B9C5C07F54}"/>
              </a:ext>
            </a:extLst>
          </p:cNvPr>
          <p:cNvPicPr>
            <a:picLocks noChangeAspect="1"/>
          </p:cNvPicPr>
          <p:nvPr/>
        </p:nvPicPr>
        <p:blipFill rotWithShape="1">
          <a:blip r:embed="rId2">
            <a:extLst>
              <a:ext uri="{28A0092B-C50C-407E-A947-70E740481C1C}">
                <a14:useLocalDpi xmlns:a14="http://schemas.microsoft.com/office/drawing/2010/main" val="0"/>
              </a:ext>
            </a:extLst>
          </a:blip>
          <a:srcRect t="11001" b="4211"/>
          <a:stretch/>
        </p:blipFill>
        <p:spPr>
          <a:xfrm>
            <a:off x="364992" y="1530403"/>
            <a:ext cx="6629400" cy="4343400"/>
          </a:xfrm>
          <a:prstGeom prst="rect">
            <a:avLst/>
          </a:prstGeom>
        </p:spPr>
      </p:pic>
      <p:sp>
        <p:nvSpPr>
          <p:cNvPr id="3" name="TextBox 2">
            <a:extLst>
              <a:ext uri="{FF2B5EF4-FFF2-40B4-BE49-F238E27FC236}">
                <a16:creationId xmlns:a16="http://schemas.microsoft.com/office/drawing/2014/main" id="{CF9C6533-211E-4F7F-A1F9-9B38AF41A3F5}"/>
              </a:ext>
            </a:extLst>
          </p:cNvPr>
          <p:cNvSpPr txBox="1"/>
          <p:nvPr/>
        </p:nvSpPr>
        <p:spPr>
          <a:xfrm>
            <a:off x="7010400" y="1882996"/>
            <a:ext cx="1981200" cy="1077218"/>
          </a:xfrm>
          <a:prstGeom prst="rect">
            <a:avLst/>
          </a:prstGeom>
          <a:noFill/>
        </p:spPr>
        <p:txBody>
          <a:bodyPr wrap="square" rtlCol="0">
            <a:spAutoFit/>
          </a:bodyPr>
          <a:lstStyle/>
          <a:p>
            <a:pPr algn="l"/>
            <a:r>
              <a:rPr lang="en-US" sz="1600" dirty="0">
                <a:latin typeface="Tekton Pro" panose="020F0603020208020904" pitchFamily="34" charset="0"/>
              </a:rPr>
              <a:t>Elements and utilization of QTTP are covered by the ICH Q8 Guidance</a:t>
            </a:r>
          </a:p>
        </p:txBody>
      </p:sp>
      <p:sp>
        <p:nvSpPr>
          <p:cNvPr id="5" name="TextBox 4">
            <a:extLst>
              <a:ext uri="{FF2B5EF4-FFF2-40B4-BE49-F238E27FC236}">
                <a16:creationId xmlns:a16="http://schemas.microsoft.com/office/drawing/2014/main" id="{3EB3DD2F-8EF2-4A93-913B-513F947ECB8E}"/>
              </a:ext>
            </a:extLst>
          </p:cNvPr>
          <p:cNvSpPr txBox="1"/>
          <p:nvPr/>
        </p:nvSpPr>
        <p:spPr>
          <a:xfrm>
            <a:off x="7073793" y="3559296"/>
            <a:ext cx="1981200" cy="2062103"/>
          </a:xfrm>
          <a:prstGeom prst="rect">
            <a:avLst/>
          </a:prstGeom>
          <a:noFill/>
        </p:spPr>
        <p:txBody>
          <a:bodyPr wrap="square" rtlCol="0">
            <a:spAutoFit/>
          </a:bodyPr>
          <a:lstStyle/>
          <a:p>
            <a:pPr algn="l"/>
            <a:r>
              <a:rPr lang="en-US" sz="1600" dirty="0">
                <a:latin typeface="Tekton Pro" panose="020F0603020208020904" pitchFamily="34" charset="0"/>
              </a:rPr>
              <a:t>Annotations must be detailed and properly documented to provide a comprehensive explanation for the choices made in the TPP</a:t>
            </a:r>
          </a:p>
        </p:txBody>
      </p:sp>
      <p:cxnSp>
        <p:nvCxnSpPr>
          <p:cNvPr id="7" name="Straight Arrow Connector 6">
            <a:extLst>
              <a:ext uri="{FF2B5EF4-FFF2-40B4-BE49-F238E27FC236}">
                <a16:creationId xmlns:a16="http://schemas.microsoft.com/office/drawing/2014/main" id="{3BDE4D50-0D35-4B3A-930B-7EA7E574CF82}"/>
              </a:ext>
            </a:extLst>
          </p:cNvPr>
          <p:cNvCxnSpPr>
            <a:cxnSpLocks/>
          </p:cNvCxnSpPr>
          <p:nvPr/>
        </p:nvCxnSpPr>
        <p:spPr>
          <a:xfrm flipH="1">
            <a:off x="6159393" y="2396455"/>
            <a:ext cx="7620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ight Brace 9">
            <a:extLst>
              <a:ext uri="{FF2B5EF4-FFF2-40B4-BE49-F238E27FC236}">
                <a16:creationId xmlns:a16="http://schemas.microsoft.com/office/drawing/2014/main" id="{7AAA9362-7037-4CED-B3DD-A069AE0D012B}"/>
              </a:ext>
            </a:extLst>
          </p:cNvPr>
          <p:cNvSpPr/>
          <p:nvPr/>
        </p:nvSpPr>
        <p:spPr>
          <a:xfrm>
            <a:off x="6921393" y="3400423"/>
            <a:ext cx="89007" cy="2379851"/>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a:extLst>
              <a:ext uri="{FF2B5EF4-FFF2-40B4-BE49-F238E27FC236}">
                <a16:creationId xmlns:a16="http://schemas.microsoft.com/office/drawing/2014/main" id="{B472363B-6772-460A-B118-D4222E455B35}"/>
              </a:ext>
            </a:extLst>
          </p:cNvPr>
          <p:cNvSpPr/>
          <p:nvPr/>
        </p:nvSpPr>
        <p:spPr>
          <a:xfrm>
            <a:off x="5867400" y="1752600"/>
            <a:ext cx="152400" cy="1295394"/>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27375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TPP General Statement</a:t>
            </a:r>
          </a:p>
        </p:txBody>
      </p:sp>
      <p:graphicFrame>
        <p:nvGraphicFramePr>
          <p:cNvPr id="4" name="Content Placeholder 3"/>
          <p:cNvGraphicFramePr>
            <a:graphicFrameLocks noGrp="1"/>
          </p:cNvGraphicFramePr>
          <p:nvPr>
            <p:ph idx="1"/>
          </p:nvPr>
        </p:nvGraphicFramePr>
        <p:xfrm>
          <a:off x="533400" y="1600200"/>
          <a:ext cx="8229600" cy="4701993"/>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345141">
                <a:tc>
                  <a:txBody>
                    <a:bodyPr/>
                    <a:lstStyle/>
                    <a:p>
                      <a:r>
                        <a:rPr lang="en-US" dirty="0"/>
                        <a:t>Project</a:t>
                      </a:r>
                      <a:r>
                        <a:rPr lang="en-US" baseline="0" dirty="0"/>
                        <a:t> Name</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a:t>(Name)</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258856">
                <a:tc>
                  <a:txBody>
                    <a:bodyPr/>
                    <a:lstStyle/>
                    <a:p>
                      <a:r>
                        <a:rPr lang="en-US" sz="1200" dirty="0"/>
                        <a:t>Project Description</a:t>
                      </a:r>
                    </a:p>
                  </a:txBody>
                  <a:tcPr>
                    <a:lnR w="12700" cap="flat" cmpd="sng" algn="ctr">
                      <a:solidFill>
                        <a:schemeClr val="tx1"/>
                      </a:solidFill>
                      <a:prstDash val="solid"/>
                      <a:round/>
                      <a:headEnd type="none" w="med" len="med"/>
                      <a:tailEnd type="none" w="med" len="med"/>
                    </a:lnR>
                  </a:tcPr>
                </a:tc>
                <a:tc>
                  <a:txBody>
                    <a:bodyPr/>
                    <a:lstStyle/>
                    <a:p>
                      <a:r>
                        <a:rPr lang="en-US" sz="1200" dirty="0"/>
                        <a:t>Summary description</a:t>
                      </a:r>
                      <a:r>
                        <a:rPr lang="en-US" sz="1200" baseline="0" dirty="0"/>
                        <a:t> of the product</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48131">
                <a:tc>
                  <a:txBody>
                    <a:bodyPr/>
                    <a:lstStyle/>
                    <a:p>
                      <a:r>
                        <a:rPr lang="en-US" sz="1200" dirty="0"/>
                        <a:t>Project</a:t>
                      </a:r>
                      <a:r>
                        <a:rPr lang="en-US" sz="1200" baseline="0" dirty="0"/>
                        <a:t> Category</a:t>
                      </a:r>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Is the project</a:t>
                      </a:r>
                      <a:r>
                        <a:rPr lang="en-US" sz="1200" baseline="0" dirty="0"/>
                        <a:t> is an additional indication for an existing drug or a new project?</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431426">
                <a:tc>
                  <a:txBody>
                    <a:bodyPr/>
                    <a:lstStyle/>
                    <a:p>
                      <a:r>
                        <a:rPr lang="en-US" sz="1200" dirty="0"/>
                        <a:t>Strategic Fit</a:t>
                      </a:r>
                      <a:r>
                        <a:rPr lang="en-US" sz="1200" baseline="0" dirty="0"/>
                        <a:t> and Value</a:t>
                      </a:r>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How well does this drug/biologic</a:t>
                      </a:r>
                      <a:r>
                        <a:rPr lang="en-US" sz="1200" baseline="0" dirty="0"/>
                        <a:t> fit with the core expertise and capabilities of the company?</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603996">
                <a:tc>
                  <a:txBody>
                    <a:bodyPr/>
                    <a:lstStyle/>
                    <a:p>
                      <a:r>
                        <a:rPr lang="en-US" sz="1200" dirty="0"/>
                        <a:t>Value</a:t>
                      </a:r>
                      <a:r>
                        <a:rPr lang="en-US" sz="1200" baseline="0" dirty="0"/>
                        <a:t> to Patients</a:t>
                      </a:r>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What</a:t>
                      </a:r>
                      <a:r>
                        <a:rPr lang="en-US" sz="1200" baseline="0" dirty="0"/>
                        <a:t> is the specific value of this drug/biologic to patients? Does it offer therapeutic, safety or ease of use advantages over existing or upcoming drugs/biologics</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348131">
                <a:tc>
                  <a:txBody>
                    <a:bodyPr/>
                    <a:lstStyle/>
                    <a:p>
                      <a:r>
                        <a:rPr lang="en-US" sz="1200" dirty="0"/>
                        <a:t>Company’s competitive position</a:t>
                      </a:r>
                    </a:p>
                  </a:txBody>
                  <a:tcPr>
                    <a:lnR w="12700" cap="flat" cmpd="sng" algn="ctr">
                      <a:solidFill>
                        <a:schemeClr val="tx1"/>
                      </a:solidFill>
                      <a:prstDash val="solid"/>
                      <a:round/>
                      <a:headEnd type="none" w="med" len="med"/>
                      <a:tailEnd type="none" w="med" len="med"/>
                    </a:lnR>
                  </a:tcPr>
                </a:tc>
                <a:tc>
                  <a:txBody>
                    <a:bodyPr/>
                    <a:lstStyle/>
                    <a:p>
                      <a:r>
                        <a:rPr lang="en-US" sz="1200" dirty="0"/>
                        <a:t>Does the company have a competitive advantage</a:t>
                      </a:r>
                      <a:r>
                        <a:rPr lang="en-US" sz="1200" baseline="0" dirty="0"/>
                        <a:t>?</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258856">
                <a:tc>
                  <a:txBody>
                    <a:bodyPr/>
                    <a:lstStyle/>
                    <a:p>
                      <a:r>
                        <a:rPr lang="en-US" sz="1200" dirty="0"/>
                        <a:t>Company’s IP position</a:t>
                      </a:r>
                    </a:p>
                  </a:txBody>
                  <a:tcPr>
                    <a:lnR w="12700" cap="flat" cmpd="sng" algn="ctr">
                      <a:solidFill>
                        <a:schemeClr val="tx1"/>
                      </a:solidFill>
                      <a:prstDash val="solid"/>
                      <a:round/>
                      <a:headEnd type="none" w="med" len="med"/>
                      <a:tailEnd type="none" w="med" len="med"/>
                    </a:lnR>
                  </a:tcPr>
                </a:tc>
                <a:tc>
                  <a:txBody>
                    <a:bodyPr/>
                    <a:lstStyle/>
                    <a:p>
                      <a:r>
                        <a:rPr lang="en-US" sz="1200" dirty="0"/>
                        <a:t>Brief</a:t>
                      </a:r>
                      <a:r>
                        <a:rPr lang="en-US" sz="1200" baseline="0" dirty="0"/>
                        <a:t> summary of the IP position regarding this drug</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4314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Rationale</a:t>
                      </a:r>
                      <a:r>
                        <a:rPr lang="en-US" sz="1200" baseline="0" dirty="0"/>
                        <a:t> for success</a:t>
                      </a:r>
                      <a:endParaRPr lang="en-US" sz="1200" dirty="0"/>
                    </a:p>
                    <a:p>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Brief summary as to why the</a:t>
                      </a:r>
                      <a:r>
                        <a:rPr lang="en-US" sz="1200" baseline="0" dirty="0"/>
                        <a:t> developing team believes that this product would</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431426">
                <a:tc>
                  <a:txBody>
                    <a:bodyPr/>
                    <a:lstStyle/>
                    <a:p>
                      <a:r>
                        <a:rPr lang="en-US" sz="1200" dirty="0"/>
                        <a:t>Factors for success</a:t>
                      </a:r>
                    </a:p>
                  </a:txBody>
                  <a:tcPr>
                    <a:lnR w="12700" cap="flat" cmpd="sng" algn="ctr">
                      <a:solidFill>
                        <a:schemeClr val="tx1"/>
                      </a:solidFill>
                      <a:prstDash val="solid"/>
                      <a:round/>
                      <a:headEnd type="none" w="med" len="med"/>
                      <a:tailEnd type="none" w="med" len="med"/>
                    </a:lnR>
                  </a:tcPr>
                </a:tc>
                <a:tc>
                  <a:txBody>
                    <a:bodyPr/>
                    <a:lstStyle/>
                    <a:p>
                      <a:r>
                        <a:rPr lang="en-US" sz="1200" dirty="0"/>
                        <a:t>Brief statement as to the company’s core competencies</a:t>
                      </a:r>
                      <a:r>
                        <a:rPr lang="en-US" sz="1200" baseline="0" dirty="0"/>
                        <a:t> and market conditions that would drive a successful outcome</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r h="258856">
                <a:tc>
                  <a:txBody>
                    <a:bodyPr/>
                    <a:lstStyle/>
                    <a:p>
                      <a:r>
                        <a:rPr lang="en-US" sz="1200" dirty="0"/>
                        <a:t>Key ris</a:t>
                      </a:r>
                      <a:r>
                        <a:rPr lang="en-US" sz="1200" baseline="0" dirty="0"/>
                        <a:t>k factors</a:t>
                      </a:r>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Brief statement identifying possible risks</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9"/>
                  </a:ext>
                </a:extLst>
              </a:tr>
              <a:tr h="431426">
                <a:tc>
                  <a:txBody>
                    <a:bodyPr/>
                    <a:lstStyle/>
                    <a:p>
                      <a:r>
                        <a:rPr lang="en-US" sz="1200" dirty="0"/>
                        <a:t>Consequences</a:t>
                      </a:r>
                      <a:r>
                        <a:rPr lang="en-US" sz="1200" baseline="0" dirty="0"/>
                        <a:t> for not pursuing the project</a:t>
                      </a:r>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What</a:t>
                      </a:r>
                      <a:r>
                        <a:rPr lang="en-US" sz="1200" baseline="0" dirty="0"/>
                        <a:t> would happen if this project is not pursued?</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0"/>
                  </a:ext>
                </a:extLst>
              </a:tr>
              <a:tr h="348131">
                <a:tc>
                  <a:txBody>
                    <a:bodyPr/>
                    <a:lstStyle/>
                    <a:p>
                      <a:r>
                        <a:rPr lang="en-US" sz="1200" dirty="0"/>
                        <a:t>Possible alternatives</a:t>
                      </a:r>
                      <a:r>
                        <a:rPr lang="en-US" sz="1200" baseline="0" dirty="0"/>
                        <a:t> to this project </a:t>
                      </a:r>
                      <a:endParaRPr lang="en-US" sz="1200" dirty="0"/>
                    </a:p>
                  </a:txBody>
                  <a:tcPr>
                    <a:lnR w="12700" cap="flat" cmpd="sng" algn="ctr">
                      <a:solidFill>
                        <a:schemeClr val="tx1"/>
                      </a:solidFill>
                      <a:prstDash val="solid"/>
                      <a:round/>
                      <a:headEnd type="none" w="med" len="med"/>
                      <a:tailEnd type="none" w="med" len="med"/>
                    </a:lnR>
                  </a:tcPr>
                </a:tc>
                <a:tc>
                  <a:txBody>
                    <a:bodyPr/>
                    <a:lstStyle/>
                    <a:p>
                      <a:r>
                        <a:rPr lang="en-US" sz="1200" dirty="0"/>
                        <a:t>Are there any alternatives to this project</a:t>
                      </a:r>
                      <a:r>
                        <a:rPr lang="en-US" sz="1200" baseline="0" dirty="0"/>
                        <a:t>?</a:t>
                      </a: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1"/>
                  </a:ext>
                </a:extLst>
              </a:tr>
            </a:tbl>
          </a:graphicData>
        </a:graphic>
      </p:graphicFrame>
      <p:graphicFrame>
        <p:nvGraphicFramePr>
          <p:cNvPr id="5" name="Table 4"/>
          <p:cNvGraphicFramePr>
            <a:graphicFrameLocks noGrp="1"/>
          </p:cNvGraphicFramePr>
          <p:nvPr/>
        </p:nvGraphicFramePr>
        <p:xfrm>
          <a:off x="523875" y="1581150"/>
          <a:ext cx="8296275" cy="4772025"/>
        </p:xfrm>
        <a:graphic>
          <a:graphicData uri="http://schemas.openxmlformats.org/drawingml/2006/table">
            <a:tbl>
              <a:tblPr/>
              <a:tblGrid>
                <a:gridCol w="8296275">
                  <a:extLst>
                    <a:ext uri="{9D8B030D-6E8A-4147-A177-3AD203B41FA5}">
                      <a16:colId xmlns:a16="http://schemas.microsoft.com/office/drawing/2014/main" val="20000"/>
                    </a:ext>
                  </a:extLst>
                </a:gridCol>
              </a:tblGrid>
              <a:tr h="4772025">
                <a:tc>
                  <a:txBody>
                    <a:bodyPr/>
                    <a:lstStyle/>
                    <a:p>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523875" y="1581150"/>
          <a:ext cx="8315325" cy="4800600"/>
        </p:xfrm>
        <a:graphic>
          <a:graphicData uri="http://schemas.openxmlformats.org/drawingml/2006/table">
            <a:tbl>
              <a:tblPr/>
              <a:tblGrid>
                <a:gridCol w="8315325">
                  <a:extLst>
                    <a:ext uri="{9D8B030D-6E8A-4147-A177-3AD203B41FA5}">
                      <a16:colId xmlns:a16="http://schemas.microsoft.com/office/drawing/2014/main" val="20000"/>
                    </a:ext>
                  </a:extLst>
                </a:gridCol>
              </a:tblGrid>
              <a:tr h="4800600">
                <a:tc>
                  <a:txBody>
                    <a:bodyPr/>
                    <a:lstStyle/>
                    <a:p>
                      <a:endParaRPr lang="en-US" b="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C1F6-F187-46C6-ABFD-B1D546109F5D}"/>
              </a:ext>
            </a:extLst>
          </p:cNvPr>
          <p:cNvSpPr>
            <a:spLocks noGrp="1"/>
          </p:cNvSpPr>
          <p:nvPr>
            <p:ph type="title"/>
          </p:nvPr>
        </p:nvSpPr>
        <p:spPr>
          <a:xfrm>
            <a:off x="304800" y="274638"/>
            <a:ext cx="8534400" cy="1143000"/>
          </a:xfrm>
        </p:spPr>
        <p:txBody>
          <a:bodyPr anchor="ctr">
            <a:normAutofit/>
          </a:bodyPr>
          <a:lstStyle/>
          <a:p>
            <a:pPr>
              <a:lnSpc>
                <a:spcPct val="90000"/>
              </a:lnSpc>
            </a:pPr>
            <a:r>
              <a:rPr lang="en-US"/>
              <a:t>TPP Description of Therapeutic Agent</a:t>
            </a:r>
          </a:p>
        </p:txBody>
      </p:sp>
      <p:pic>
        <p:nvPicPr>
          <p:cNvPr id="4" name="Content Placeholder 3" descr="Table&#10;&#10;Description automatically generated">
            <a:extLst>
              <a:ext uri="{FF2B5EF4-FFF2-40B4-BE49-F238E27FC236}">
                <a16:creationId xmlns:a16="http://schemas.microsoft.com/office/drawing/2014/main" id="{4F20A849-EB42-459A-8E7B-5E5434E63D07}"/>
              </a:ext>
            </a:extLst>
          </p:cNvPr>
          <p:cNvPicPr>
            <a:picLocks noGrp="1" noChangeAspect="1"/>
          </p:cNvPicPr>
          <p:nvPr>
            <p:ph idx="1"/>
          </p:nvPr>
        </p:nvPicPr>
        <p:blipFill>
          <a:blip r:embed="rId2"/>
          <a:stretch>
            <a:fillRect/>
          </a:stretch>
        </p:blipFill>
        <p:spPr>
          <a:xfrm>
            <a:off x="1648560" y="1531412"/>
            <a:ext cx="5117857" cy="3413708"/>
          </a:xfrm>
        </p:spPr>
      </p:pic>
      <p:grpSp>
        <p:nvGrpSpPr>
          <p:cNvPr id="6" name="Group 4">
            <a:extLst>
              <a:ext uri="{FF2B5EF4-FFF2-40B4-BE49-F238E27FC236}">
                <a16:creationId xmlns:a16="http://schemas.microsoft.com/office/drawing/2014/main" id="{4540BBF8-1626-4824-A83A-B4481DDBE3A1}"/>
              </a:ext>
            </a:extLst>
          </p:cNvPr>
          <p:cNvGrpSpPr>
            <a:grpSpLocks/>
          </p:cNvGrpSpPr>
          <p:nvPr/>
        </p:nvGrpSpPr>
        <p:grpSpPr bwMode="auto">
          <a:xfrm>
            <a:off x="84558" y="2590800"/>
            <a:ext cx="1604315" cy="1917653"/>
            <a:chOff x="-158474" y="3234005"/>
            <a:chExt cx="2368275" cy="2696960"/>
          </a:xfrm>
        </p:grpSpPr>
        <p:grpSp>
          <p:nvGrpSpPr>
            <p:cNvPr id="8" name="Group 51">
              <a:extLst>
                <a:ext uri="{FF2B5EF4-FFF2-40B4-BE49-F238E27FC236}">
                  <a16:creationId xmlns:a16="http://schemas.microsoft.com/office/drawing/2014/main" id="{1579D777-CD8B-4B47-8365-AE71C50CD026}"/>
                </a:ext>
              </a:extLst>
            </p:cNvPr>
            <p:cNvGrpSpPr>
              <a:grpSpLocks/>
            </p:cNvGrpSpPr>
            <p:nvPr/>
          </p:nvGrpSpPr>
          <p:grpSpPr bwMode="auto">
            <a:xfrm>
              <a:off x="1219200" y="3429000"/>
              <a:ext cx="990601" cy="2362200"/>
              <a:chOff x="152400" y="3276600"/>
              <a:chExt cx="990601" cy="2362200"/>
            </a:xfrm>
          </p:grpSpPr>
          <p:sp>
            <p:nvSpPr>
              <p:cNvPr id="12" name="Line 40">
                <a:extLst>
                  <a:ext uri="{FF2B5EF4-FFF2-40B4-BE49-F238E27FC236}">
                    <a16:creationId xmlns:a16="http://schemas.microsoft.com/office/drawing/2014/main" id="{17E0E550-34DE-48A1-8AC0-6C12D0AFE2C8}"/>
                  </a:ext>
                </a:extLst>
              </p:cNvPr>
              <p:cNvSpPr>
                <a:spLocks noChangeShapeType="1"/>
              </p:cNvSpPr>
              <p:nvPr/>
            </p:nvSpPr>
            <p:spPr bwMode="auto">
              <a:xfrm>
                <a:off x="152400" y="4419600"/>
                <a:ext cx="937033" cy="0"/>
              </a:xfrm>
              <a:prstGeom prst="line">
                <a:avLst/>
              </a:prstGeom>
              <a:noFill/>
              <a:ln w="31750">
                <a:solidFill>
                  <a:schemeClr val="tx1"/>
                </a:solidFill>
                <a:round/>
                <a:headEnd type="none" w="sm" len="sm"/>
                <a:tailEnd type="none" w="sm" len="sm"/>
              </a:ln>
            </p:spPr>
            <p:txBody>
              <a:bodyPr/>
              <a:lstStyle/>
              <a:p>
                <a:endParaRPr lang="en-US"/>
              </a:p>
            </p:txBody>
          </p:sp>
          <p:sp>
            <p:nvSpPr>
              <p:cNvPr id="13" name="Freeform 41">
                <a:extLst>
                  <a:ext uri="{FF2B5EF4-FFF2-40B4-BE49-F238E27FC236}">
                    <a16:creationId xmlns:a16="http://schemas.microsoft.com/office/drawing/2014/main" id="{5E97644E-4C87-442D-977F-6F13178438A7}"/>
                  </a:ext>
                </a:extLst>
              </p:cNvPr>
              <p:cNvSpPr>
                <a:spLocks/>
              </p:cNvSpPr>
              <p:nvPr/>
            </p:nvSpPr>
            <p:spPr bwMode="auto">
              <a:xfrm>
                <a:off x="228601" y="3276600"/>
                <a:ext cx="914400" cy="2362200"/>
              </a:xfrm>
              <a:custGeom>
                <a:avLst/>
                <a:gdLst>
                  <a:gd name="T0" fmla="*/ 913343 w 865"/>
                  <a:gd name="T1" fmla="*/ 0 h 577"/>
                  <a:gd name="T2" fmla="*/ 202965 w 865"/>
                  <a:gd name="T3" fmla="*/ 0 h 577"/>
                  <a:gd name="T4" fmla="*/ 0 w 865"/>
                  <a:gd name="T5" fmla="*/ 1179053 h 577"/>
                  <a:gd name="T6" fmla="*/ 202965 w 865"/>
                  <a:gd name="T7" fmla="*/ 2358106 h 577"/>
                  <a:gd name="T8" fmla="*/ 913343 w 865"/>
                  <a:gd name="T9" fmla="*/ 2358106 h 577"/>
                  <a:gd name="T10" fmla="*/ 0 60000 65536"/>
                  <a:gd name="T11" fmla="*/ 0 60000 65536"/>
                  <a:gd name="T12" fmla="*/ 0 60000 65536"/>
                  <a:gd name="T13" fmla="*/ 0 60000 65536"/>
                  <a:gd name="T14" fmla="*/ 0 60000 65536"/>
                  <a:gd name="T15" fmla="*/ 0 w 865"/>
                  <a:gd name="T16" fmla="*/ 0 h 577"/>
                  <a:gd name="T17" fmla="*/ 865 w 865"/>
                  <a:gd name="T18" fmla="*/ 577 h 577"/>
                </a:gdLst>
                <a:ahLst/>
                <a:cxnLst>
                  <a:cxn ang="T10">
                    <a:pos x="T0" y="T1"/>
                  </a:cxn>
                  <a:cxn ang="T11">
                    <a:pos x="T2" y="T3"/>
                  </a:cxn>
                  <a:cxn ang="T12">
                    <a:pos x="T4" y="T5"/>
                  </a:cxn>
                  <a:cxn ang="T13">
                    <a:pos x="T6" y="T7"/>
                  </a:cxn>
                  <a:cxn ang="T14">
                    <a:pos x="T8" y="T9"/>
                  </a:cxn>
                </a:cxnLst>
                <a:rect l="T15" t="T16" r="T17" b="T18"/>
                <a:pathLst>
                  <a:path w="865" h="577">
                    <a:moveTo>
                      <a:pt x="864" y="0"/>
                    </a:moveTo>
                    <a:lnTo>
                      <a:pt x="192" y="0"/>
                    </a:lnTo>
                    <a:lnTo>
                      <a:pt x="0" y="288"/>
                    </a:lnTo>
                    <a:lnTo>
                      <a:pt x="192" y="576"/>
                    </a:lnTo>
                    <a:lnTo>
                      <a:pt x="864" y="576"/>
                    </a:lnTo>
                  </a:path>
                </a:pathLst>
              </a:custGeom>
              <a:noFill/>
              <a:ln w="31750" cap="rnd" cmpd="sng">
                <a:solidFill>
                  <a:schemeClr val="tx1"/>
                </a:solidFill>
                <a:prstDash val="solid"/>
                <a:round/>
                <a:headEnd type="none" w="sm" len="sm"/>
                <a:tailEnd type="none" w="sm" len="sm"/>
              </a:ln>
            </p:spPr>
            <p:txBody>
              <a:bodyPr/>
              <a:lstStyle/>
              <a:p>
                <a:endParaRPr lang="en-US"/>
              </a:p>
            </p:txBody>
          </p:sp>
          <p:sp>
            <p:nvSpPr>
              <p:cNvPr id="14" name="Oval 42">
                <a:extLst>
                  <a:ext uri="{FF2B5EF4-FFF2-40B4-BE49-F238E27FC236}">
                    <a16:creationId xmlns:a16="http://schemas.microsoft.com/office/drawing/2014/main" id="{6A584875-D464-42F1-847C-258D150129E7}"/>
                  </a:ext>
                </a:extLst>
              </p:cNvPr>
              <p:cNvSpPr>
                <a:spLocks noChangeArrowheads="1"/>
              </p:cNvSpPr>
              <p:nvPr/>
            </p:nvSpPr>
            <p:spPr bwMode="auto">
              <a:xfrm>
                <a:off x="152401" y="4395064"/>
                <a:ext cx="76200" cy="45719"/>
              </a:xfrm>
              <a:prstGeom prst="ellipse">
                <a:avLst/>
              </a:prstGeom>
              <a:solidFill>
                <a:schemeClr val="folHlink"/>
              </a:solidFill>
              <a:ln w="31750">
                <a:solidFill>
                  <a:schemeClr val="tx1"/>
                </a:solidFill>
                <a:round/>
                <a:headEnd/>
                <a:tailEnd/>
              </a:ln>
            </p:spPr>
            <p:txBody>
              <a:bodyPr wrap="none" anchor="ctr"/>
              <a:lstStyle/>
              <a:p>
                <a:endParaRPr lang="en-US"/>
              </a:p>
            </p:txBody>
          </p:sp>
        </p:grpSp>
        <p:sp>
          <p:nvSpPr>
            <p:cNvPr id="9" name="TextBox 8">
              <a:extLst>
                <a:ext uri="{FF2B5EF4-FFF2-40B4-BE49-F238E27FC236}">
                  <a16:creationId xmlns:a16="http://schemas.microsoft.com/office/drawing/2014/main" id="{177E67F5-D43C-45F6-82E1-6F4883CC46C1}"/>
                </a:ext>
              </a:extLst>
            </p:cNvPr>
            <p:cNvSpPr txBox="1"/>
            <p:nvPr/>
          </p:nvSpPr>
          <p:spPr>
            <a:xfrm>
              <a:off x="-158474" y="3234005"/>
              <a:ext cx="1855625" cy="389568"/>
            </a:xfrm>
            <a:prstGeom prst="rect">
              <a:avLst/>
            </a:prstGeom>
            <a:noFill/>
          </p:spPr>
          <p:txBody>
            <a:bodyPr wrap="square">
              <a:spAutoFit/>
            </a:bodyPr>
            <a:lstStyle/>
            <a:p>
              <a:pPr>
                <a:defRPr/>
              </a:pPr>
              <a:r>
                <a:rPr lang="en-US" sz="1200" dirty="0">
                  <a:latin typeface="+mj-lt"/>
                </a:rPr>
                <a:t>Optimistic</a:t>
              </a:r>
            </a:p>
          </p:txBody>
        </p:sp>
        <p:sp>
          <p:nvSpPr>
            <p:cNvPr id="10" name="TextBox 9">
              <a:extLst>
                <a:ext uri="{FF2B5EF4-FFF2-40B4-BE49-F238E27FC236}">
                  <a16:creationId xmlns:a16="http://schemas.microsoft.com/office/drawing/2014/main" id="{C9B4718B-3F13-4E76-AC52-BBF2D6BA0771}"/>
                </a:ext>
              </a:extLst>
            </p:cNvPr>
            <p:cNvSpPr txBox="1"/>
            <p:nvPr/>
          </p:nvSpPr>
          <p:spPr>
            <a:xfrm>
              <a:off x="30617" y="4375387"/>
              <a:ext cx="1447801" cy="389568"/>
            </a:xfrm>
            <a:prstGeom prst="rect">
              <a:avLst/>
            </a:prstGeom>
            <a:noFill/>
          </p:spPr>
          <p:txBody>
            <a:bodyPr>
              <a:spAutoFit/>
            </a:bodyPr>
            <a:lstStyle/>
            <a:p>
              <a:pPr>
                <a:defRPr/>
              </a:pPr>
              <a:r>
                <a:rPr lang="en-US" sz="1200" dirty="0">
                  <a:latin typeface="+mj-lt"/>
                </a:rPr>
                <a:t>Target</a:t>
              </a:r>
            </a:p>
          </p:txBody>
        </p:sp>
        <p:sp>
          <p:nvSpPr>
            <p:cNvPr id="11" name="TextBox 10">
              <a:extLst>
                <a:ext uri="{FF2B5EF4-FFF2-40B4-BE49-F238E27FC236}">
                  <a16:creationId xmlns:a16="http://schemas.microsoft.com/office/drawing/2014/main" id="{F319E630-0C50-470B-877B-A1BA393F46B0}"/>
                </a:ext>
              </a:extLst>
            </p:cNvPr>
            <p:cNvSpPr txBox="1"/>
            <p:nvPr/>
          </p:nvSpPr>
          <p:spPr>
            <a:xfrm>
              <a:off x="88510" y="5541397"/>
              <a:ext cx="1752602" cy="389568"/>
            </a:xfrm>
            <a:prstGeom prst="rect">
              <a:avLst/>
            </a:prstGeom>
            <a:noFill/>
          </p:spPr>
          <p:txBody>
            <a:bodyPr>
              <a:spAutoFit/>
            </a:bodyPr>
            <a:lstStyle/>
            <a:p>
              <a:pPr>
                <a:defRPr/>
              </a:pPr>
              <a:r>
                <a:rPr lang="en-US" sz="1200" dirty="0">
                  <a:latin typeface="+mj-lt"/>
                </a:rPr>
                <a:t>Minimal</a:t>
              </a:r>
            </a:p>
          </p:txBody>
        </p:sp>
      </p:grpSp>
      <p:sp>
        <p:nvSpPr>
          <p:cNvPr id="5" name="TextBox 4">
            <a:extLst>
              <a:ext uri="{FF2B5EF4-FFF2-40B4-BE49-F238E27FC236}">
                <a16:creationId xmlns:a16="http://schemas.microsoft.com/office/drawing/2014/main" id="{F50FE8C3-C142-4851-8CDB-4B2BE0A9E41C}"/>
              </a:ext>
            </a:extLst>
          </p:cNvPr>
          <p:cNvSpPr txBox="1"/>
          <p:nvPr/>
        </p:nvSpPr>
        <p:spPr>
          <a:xfrm>
            <a:off x="152400" y="4945120"/>
            <a:ext cx="8915400" cy="1569660"/>
          </a:xfrm>
          <a:prstGeom prst="rect">
            <a:avLst/>
          </a:prstGeom>
          <a:noFill/>
        </p:spPr>
        <p:txBody>
          <a:bodyPr wrap="square" rtlCol="0">
            <a:spAutoFit/>
          </a:bodyPr>
          <a:lstStyle/>
          <a:p>
            <a:pPr marL="342900" indent="-342900" algn="l">
              <a:buFont typeface="Arial" panose="020B0604020202020204" pitchFamily="34" charset="0"/>
              <a:buChar char="•"/>
            </a:pPr>
            <a:r>
              <a:rPr lang="en-US" sz="1600" dirty="0">
                <a:latin typeface="Tekton Pro" panose="020F0603020208020904" pitchFamily="34" charset="0"/>
              </a:rPr>
              <a:t>The above panel presupposes that the new agent belongs to the same compound class as preexisting or competing treatments</a:t>
            </a:r>
          </a:p>
          <a:p>
            <a:pPr marL="342900" indent="-342900" algn="l">
              <a:buFont typeface="Arial" panose="020B0604020202020204" pitchFamily="34" charset="0"/>
              <a:buChar char="•"/>
            </a:pPr>
            <a:r>
              <a:rPr lang="en-US" sz="1600" dirty="0">
                <a:latin typeface="Tekton Pro" panose="020F0603020208020904" pitchFamily="34" charset="0"/>
              </a:rPr>
              <a:t>If not, or if it is a drug in an indication previously served by biologics (or vice versa), then it needs to be redesigned accordingly</a:t>
            </a:r>
          </a:p>
          <a:p>
            <a:pPr marL="342900" indent="-342900" algn="l">
              <a:buFont typeface="Arial" panose="020B0604020202020204" pitchFamily="34" charset="0"/>
              <a:buChar char="•"/>
            </a:pPr>
            <a:r>
              <a:rPr lang="en-US" sz="1600" dirty="0">
                <a:latin typeface="Tekton Pro" panose="020F0603020208020904" pitchFamily="34" charset="0"/>
              </a:rPr>
              <a:t>Additional properties, such as the identity and concentration of contaminants or the utilization of any particular delivery devices, may be added to this description</a:t>
            </a:r>
          </a:p>
        </p:txBody>
      </p:sp>
      <p:sp>
        <p:nvSpPr>
          <p:cNvPr id="15" name="TextBox 14">
            <a:extLst>
              <a:ext uri="{FF2B5EF4-FFF2-40B4-BE49-F238E27FC236}">
                <a16:creationId xmlns:a16="http://schemas.microsoft.com/office/drawing/2014/main" id="{66873472-91C3-4674-B387-036B10AB8846}"/>
              </a:ext>
            </a:extLst>
          </p:cNvPr>
          <p:cNvSpPr txBox="1"/>
          <p:nvPr/>
        </p:nvSpPr>
        <p:spPr>
          <a:xfrm>
            <a:off x="6858000" y="1676400"/>
            <a:ext cx="1981200" cy="2308324"/>
          </a:xfrm>
          <a:prstGeom prst="rect">
            <a:avLst/>
          </a:prstGeom>
          <a:noFill/>
        </p:spPr>
        <p:txBody>
          <a:bodyPr wrap="square" rtlCol="0">
            <a:spAutoFit/>
          </a:bodyPr>
          <a:lstStyle/>
          <a:p>
            <a:pPr algn="l"/>
            <a:r>
              <a:rPr lang="en-US" sz="1600" dirty="0">
                <a:solidFill>
                  <a:srgbClr val="FF0000"/>
                </a:solidFill>
                <a:latin typeface="Tekton Pro" panose="020F0603020208020904" pitchFamily="34" charset="0"/>
              </a:rPr>
              <a:t>This particular TPP module can be substituted by the QTTP, if desired.</a:t>
            </a:r>
          </a:p>
          <a:p>
            <a:pPr algn="l"/>
            <a:r>
              <a:rPr lang="en-US" sz="1600" dirty="0">
                <a:solidFill>
                  <a:srgbClr val="FF0000"/>
                </a:solidFill>
                <a:latin typeface="Tekton Pro" panose="020F0603020208020904" pitchFamily="34" charset="0"/>
              </a:rPr>
              <a:t>The QTTP will provide more information on certain parameters of the new drug (see slide 11)</a:t>
            </a:r>
          </a:p>
        </p:txBody>
      </p:sp>
    </p:spTree>
    <p:extLst>
      <p:ext uri="{BB962C8B-B14F-4D97-AF65-F5344CB8AC3E}">
        <p14:creationId xmlns:p14="http://schemas.microsoft.com/office/powerpoint/2010/main" val="2229379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3600" dirty="0"/>
              <a:t>TPP Summary of Efficacy</a:t>
            </a:r>
          </a:p>
        </p:txBody>
      </p:sp>
      <p:graphicFrame>
        <p:nvGraphicFramePr>
          <p:cNvPr id="13360" name="Group 48"/>
          <p:cNvGraphicFramePr>
            <a:graphicFrameLocks noGrp="1"/>
          </p:cNvGraphicFramePr>
          <p:nvPr>
            <p:ph type="tbl" idx="1"/>
            <p:extLst>
              <p:ext uri="{D42A27DB-BD31-4B8C-83A1-F6EECF244321}">
                <p14:modId xmlns:p14="http://schemas.microsoft.com/office/powerpoint/2010/main" val="2087404226"/>
              </p:ext>
            </p:extLst>
          </p:nvPr>
        </p:nvGraphicFramePr>
        <p:xfrm>
          <a:off x="1905000" y="1676400"/>
          <a:ext cx="6705600" cy="4365452"/>
        </p:xfrm>
        <a:graphic>
          <a:graphicData uri="http://schemas.openxmlformats.org/drawingml/2006/table">
            <a:tbl>
              <a:tblPr/>
              <a:tblGrid>
                <a:gridCol w="1341438">
                  <a:extLst>
                    <a:ext uri="{9D8B030D-6E8A-4147-A177-3AD203B41FA5}">
                      <a16:colId xmlns:a16="http://schemas.microsoft.com/office/drawing/2014/main" val="20000"/>
                    </a:ext>
                  </a:extLst>
                </a:gridCol>
                <a:gridCol w="1341437">
                  <a:extLst>
                    <a:ext uri="{9D8B030D-6E8A-4147-A177-3AD203B41FA5}">
                      <a16:colId xmlns:a16="http://schemas.microsoft.com/office/drawing/2014/main" val="20001"/>
                    </a:ext>
                  </a:extLst>
                </a:gridCol>
                <a:gridCol w="1339850">
                  <a:extLst>
                    <a:ext uri="{9D8B030D-6E8A-4147-A177-3AD203B41FA5}">
                      <a16:colId xmlns:a16="http://schemas.microsoft.com/office/drawing/2014/main" val="20002"/>
                    </a:ext>
                  </a:extLst>
                </a:gridCol>
                <a:gridCol w="1341438">
                  <a:extLst>
                    <a:ext uri="{9D8B030D-6E8A-4147-A177-3AD203B41FA5}">
                      <a16:colId xmlns:a16="http://schemas.microsoft.com/office/drawing/2014/main" val="20003"/>
                    </a:ext>
                  </a:extLst>
                </a:gridCol>
                <a:gridCol w="1341437">
                  <a:extLst>
                    <a:ext uri="{9D8B030D-6E8A-4147-A177-3AD203B41FA5}">
                      <a16:colId xmlns:a16="http://schemas.microsoft.com/office/drawing/2014/main" val="20004"/>
                    </a:ext>
                  </a:extLst>
                </a:gridCol>
              </a:tblGrid>
              <a:tr h="374297">
                <a:tc gridSpan="5">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400" b="1" i="0" u="none" strike="noStrike" cap="none" normalizeH="0" baseline="0" dirty="0">
                          <a:ln>
                            <a:noFill/>
                          </a:ln>
                          <a:solidFill>
                            <a:srgbClr val="FF0000"/>
                          </a:solidFill>
                          <a:effectLst>
                            <a:outerShdw blurRad="38100" dist="38100" dir="2700000" algn="tl">
                              <a:srgbClr val="000000"/>
                            </a:outerShdw>
                          </a:effectLst>
                          <a:latin typeface="Lucida Sans Unicode" pitchFamily="34" charset="0"/>
                        </a:rPr>
                        <a:t>Primary Indication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26933">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alpha val="43137"/>
                              </a:srgbClr>
                            </a:outerShdw>
                          </a:effectLst>
                          <a:latin typeface="Lucida Sans Unicode" pitchFamily="34" charset="0"/>
                        </a:rPr>
                        <a:t>Primary Clinical Endpoint (s)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alpha val="43137"/>
                              </a:srgbClr>
                            </a:outerShdw>
                          </a:effectLst>
                          <a:latin typeface="Lucida Sans Unicode" pitchFamily="34" charset="0"/>
                        </a:rPr>
                        <a:t>Target Patient Population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alpha val="43137"/>
                              </a:srgbClr>
                            </a:outerShdw>
                          </a:effectLst>
                          <a:latin typeface="Lucida Sans Unicode" pitchFamily="34" charset="0"/>
                        </a:rPr>
                        <a:t>Route of Administration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n-US" sz="1200" b="1" i="0" u="none" strike="noStrike" cap="none" normalizeH="0" baseline="0" dirty="0">
                          <a:ln>
                            <a:noFill/>
                          </a:ln>
                          <a:solidFill>
                            <a:srgbClr val="FFFFFF"/>
                          </a:solidFill>
                          <a:effectLst>
                            <a:outerShdw blurRad="38100" dist="38100" dir="2700000" algn="tl">
                              <a:srgbClr val="000000">
                                <a:alpha val="43137"/>
                              </a:srgbClr>
                            </a:outerShdw>
                          </a:effectLst>
                          <a:latin typeface="Lucida Sans Unicode" pitchFamily="34" charset="0"/>
                        </a:rPr>
                        <a:t>Treatment Regimen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49417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0" i="0" u="none" strike="noStrike" cap="none" normalizeH="0" baseline="0" dirty="0">
                          <a:ln>
                            <a:noFill/>
                          </a:ln>
                          <a:solidFill>
                            <a:srgbClr val="FFFFFF"/>
                          </a:solidFill>
                          <a:effectLst>
                            <a:outerShdw blurRad="38100" dist="38100" dir="2700000" algn="tl">
                              <a:srgbClr val="000000">
                                <a:alpha val="43137"/>
                              </a:srgbClr>
                            </a:outerShdw>
                          </a:effectLst>
                          <a:latin typeface="Lucida Sans Unicode" pitchFamily="34" charset="0"/>
                        </a:rPr>
                        <a:t>Clinical Outcome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200" b="0" i="0" u="none" strike="noStrike" cap="none" normalizeH="0" baseline="0" dirty="0">
                          <a:ln>
                            <a:noFill/>
                          </a:ln>
                          <a:solidFill>
                            <a:srgbClr val="FFFFFF"/>
                          </a:solidFill>
                          <a:effectLst>
                            <a:outerShdw blurRad="38100" dist="38100" dir="2700000" algn="tl">
                              <a:srgbClr val="000000">
                                <a:alpha val="43137"/>
                              </a:srgbClr>
                            </a:outerShdw>
                          </a:effectLst>
                          <a:latin typeface="Lucida Sans Unicode" pitchFamily="34" charset="0"/>
                        </a:rPr>
                        <a:t>Clinical Outcome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9493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Meets the primary and a number of secondary endpoints that may result in claims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rgbClr val="FF0000"/>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rgbClr val="FF0000"/>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000" b="0" i="0" u="none" strike="noStrike" cap="none" normalizeH="0" baseline="0" dirty="0">
                        <a:ln>
                          <a:noFill/>
                        </a:ln>
                        <a:solidFill>
                          <a:schemeClr val="tx1"/>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&gt;Target (if more than the target routes are tested)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rgbClr val="FF0000"/>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 Lower doses and/or less frequent administration may provide advantages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66932">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Meets the primary endpoint(s) of the pivotal study (or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Provide entries if more than one primary endpoint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(Describe target population)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(Describe target route(s) of administration)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(Describe target regimen)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extLst>
                  <a:ext uri="{0D108BD9-81ED-4DB2-BD59-A6C34878D82A}">
                    <a16:rowId xmlns:a16="http://schemas.microsoft.com/office/drawing/2014/main" val="10004"/>
                  </a:ext>
                </a:extLst>
              </a:tr>
              <a:tr h="1037114">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 (if essential for regulatory success)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rgbClr val="FF0000"/>
                          </a:solidFill>
                          <a:effectLst/>
                          <a:latin typeface="Lucida Sans Unicode" pitchFamily="34" charset="0"/>
                        </a:rPr>
                        <a:t>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&lt;Target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If successful in a more limited population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 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rgbClr val="FF0000"/>
                          </a:solidFill>
                          <a:effectLst/>
                          <a:latin typeface="Lucida Sans Unicode" pitchFamily="34" charset="0"/>
                        </a:rPr>
                        <a:t>Or </a:t>
                      </a:r>
                      <a:r>
                        <a:rPr kumimoji="0" lang="en-US" sz="1000" b="0" i="0" u="none" strike="noStrike" cap="none" normalizeH="0" baseline="0" dirty="0">
                          <a:ln>
                            <a:noFill/>
                          </a:ln>
                          <a:solidFill>
                            <a:schemeClr val="tx1"/>
                          </a:solidFill>
                          <a:effectLst/>
                          <a:latin typeface="Lucida Sans Unicode" pitchFamily="34" charset="0"/>
                        </a:rPr>
                        <a:t>&lt; Target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If the least desirable tested route is successful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000" b="0" i="0" u="none" strike="noStrike" cap="none" normalizeH="0" baseline="0" dirty="0">
                          <a:ln>
                            <a:noFill/>
                          </a:ln>
                          <a:solidFill>
                            <a:schemeClr val="tx1"/>
                          </a:solidFill>
                          <a:effectLst/>
                          <a:latin typeface="Lucida Sans Unicode" pitchFamily="34" charset="0"/>
                        </a:rPr>
                        <a:t>&gt; Higher dosing and more frequent administration than target that may still be acceptable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12327" name="Group 55"/>
          <p:cNvGrpSpPr>
            <a:grpSpLocks/>
          </p:cNvGrpSpPr>
          <p:nvPr/>
        </p:nvGrpSpPr>
        <p:grpSpPr bwMode="auto">
          <a:xfrm>
            <a:off x="-46382" y="3273518"/>
            <a:ext cx="1951381" cy="2597057"/>
            <a:chOff x="414529" y="3273524"/>
            <a:chExt cx="1795272" cy="2596859"/>
          </a:xfrm>
        </p:grpSpPr>
        <p:grpSp>
          <p:nvGrpSpPr>
            <p:cNvPr id="12328" name="Group 51"/>
            <p:cNvGrpSpPr>
              <a:grpSpLocks/>
            </p:cNvGrpSpPr>
            <p:nvPr/>
          </p:nvGrpSpPr>
          <p:grpSpPr bwMode="auto">
            <a:xfrm>
              <a:off x="1514857" y="3429000"/>
              <a:ext cx="694944" cy="2362200"/>
              <a:chOff x="448057" y="3276600"/>
              <a:chExt cx="694944" cy="2362200"/>
            </a:xfrm>
          </p:grpSpPr>
          <p:sp>
            <p:nvSpPr>
              <p:cNvPr id="12332" name="Line 40"/>
              <p:cNvSpPr>
                <a:spLocks noChangeShapeType="1"/>
              </p:cNvSpPr>
              <p:nvPr/>
            </p:nvSpPr>
            <p:spPr bwMode="auto">
              <a:xfrm>
                <a:off x="457200" y="4419507"/>
                <a:ext cx="632233" cy="93"/>
              </a:xfrm>
              <a:prstGeom prst="line">
                <a:avLst/>
              </a:prstGeom>
              <a:noFill/>
              <a:ln w="31750">
                <a:solidFill>
                  <a:schemeClr val="tx1"/>
                </a:solidFill>
                <a:round/>
                <a:headEnd type="none" w="sm" len="sm"/>
                <a:tailEnd type="none" w="sm" len="sm"/>
              </a:ln>
            </p:spPr>
            <p:txBody>
              <a:bodyPr/>
              <a:lstStyle/>
              <a:p>
                <a:endParaRPr lang="en-US"/>
              </a:p>
            </p:txBody>
          </p:sp>
          <p:sp>
            <p:nvSpPr>
              <p:cNvPr id="12333" name="Freeform 41"/>
              <p:cNvSpPr>
                <a:spLocks/>
              </p:cNvSpPr>
              <p:nvPr/>
            </p:nvSpPr>
            <p:spPr bwMode="auto">
              <a:xfrm>
                <a:off x="448057" y="3276600"/>
                <a:ext cx="694944" cy="2362200"/>
              </a:xfrm>
              <a:custGeom>
                <a:avLst/>
                <a:gdLst>
                  <a:gd name="T0" fmla="*/ 913343 w 865"/>
                  <a:gd name="T1" fmla="*/ 0 h 577"/>
                  <a:gd name="T2" fmla="*/ 202965 w 865"/>
                  <a:gd name="T3" fmla="*/ 0 h 577"/>
                  <a:gd name="T4" fmla="*/ 0 w 865"/>
                  <a:gd name="T5" fmla="*/ 1179053 h 577"/>
                  <a:gd name="T6" fmla="*/ 202965 w 865"/>
                  <a:gd name="T7" fmla="*/ 2358106 h 577"/>
                  <a:gd name="T8" fmla="*/ 913343 w 865"/>
                  <a:gd name="T9" fmla="*/ 2358106 h 577"/>
                  <a:gd name="T10" fmla="*/ 0 60000 65536"/>
                  <a:gd name="T11" fmla="*/ 0 60000 65536"/>
                  <a:gd name="T12" fmla="*/ 0 60000 65536"/>
                  <a:gd name="T13" fmla="*/ 0 60000 65536"/>
                  <a:gd name="T14" fmla="*/ 0 60000 65536"/>
                  <a:gd name="T15" fmla="*/ 0 w 865"/>
                  <a:gd name="T16" fmla="*/ 0 h 577"/>
                  <a:gd name="T17" fmla="*/ 865 w 865"/>
                  <a:gd name="T18" fmla="*/ 577 h 577"/>
                </a:gdLst>
                <a:ahLst/>
                <a:cxnLst>
                  <a:cxn ang="T10">
                    <a:pos x="T0" y="T1"/>
                  </a:cxn>
                  <a:cxn ang="T11">
                    <a:pos x="T2" y="T3"/>
                  </a:cxn>
                  <a:cxn ang="T12">
                    <a:pos x="T4" y="T5"/>
                  </a:cxn>
                  <a:cxn ang="T13">
                    <a:pos x="T6" y="T7"/>
                  </a:cxn>
                  <a:cxn ang="T14">
                    <a:pos x="T8" y="T9"/>
                  </a:cxn>
                </a:cxnLst>
                <a:rect l="T15" t="T16" r="T17" b="T18"/>
                <a:pathLst>
                  <a:path w="865" h="577">
                    <a:moveTo>
                      <a:pt x="864" y="0"/>
                    </a:moveTo>
                    <a:lnTo>
                      <a:pt x="192" y="0"/>
                    </a:lnTo>
                    <a:lnTo>
                      <a:pt x="0" y="288"/>
                    </a:lnTo>
                    <a:lnTo>
                      <a:pt x="192" y="576"/>
                    </a:lnTo>
                    <a:lnTo>
                      <a:pt x="864" y="576"/>
                    </a:lnTo>
                  </a:path>
                </a:pathLst>
              </a:custGeom>
              <a:noFill/>
              <a:ln w="31750" cap="rnd" cmpd="sng">
                <a:solidFill>
                  <a:schemeClr val="tx1"/>
                </a:solidFill>
                <a:prstDash val="solid"/>
                <a:round/>
                <a:headEnd type="none" w="sm" len="sm"/>
                <a:tailEnd type="none" w="sm" len="sm"/>
              </a:ln>
            </p:spPr>
            <p:txBody>
              <a:bodyPr/>
              <a:lstStyle/>
              <a:p>
                <a:endParaRPr lang="en-US"/>
              </a:p>
            </p:txBody>
          </p:sp>
        </p:grpSp>
        <p:sp>
          <p:nvSpPr>
            <p:cNvPr id="53" name="TextBox 52"/>
            <p:cNvSpPr txBox="1"/>
            <p:nvPr/>
          </p:nvSpPr>
          <p:spPr>
            <a:xfrm>
              <a:off x="414529" y="3273524"/>
              <a:ext cx="1447801" cy="307952"/>
            </a:xfrm>
            <a:prstGeom prst="rect">
              <a:avLst/>
            </a:prstGeom>
            <a:noFill/>
          </p:spPr>
          <p:txBody>
            <a:bodyPr wrap="square">
              <a:spAutoFit/>
            </a:bodyPr>
            <a:lstStyle/>
            <a:p>
              <a:pPr>
                <a:defRPr/>
              </a:pPr>
              <a:r>
                <a:rPr lang="en-US" sz="1400" dirty="0">
                  <a:latin typeface="+mj-lt"/>
                </a:rPr>
                <a:t>Optimistic</a:t>
              </a:r>
            </a:p>
          </p:txBody>
        </p:sp>
        <p:sp>
          <p:nvSpPr>
            <p:cNvPr id="54" name="TextBox 53"/>
            <p:cNvSpPr txBox="1"/>
            <p:nvPr/>
          </p:nvSpPr>
          <p:spPr>
            <a:xfrm>
              <a:off x="457200" y="4419519"/>
              <a:ext cx="1100329" cy="307952"/>
            </a:xfrm>
            <a:prstGeom prst="rect">
              <a:avLst/>
            </a:prstGeom>
            <a:noFill/>
          </p:spPr>
          <p:txBody>
            <a:bodyPr wrap="square">
              <a:spAutoFit/>
            </a:bodyPr>
            <a:lstStyle/>
            <a:p>
              <a:pPr>
                <a:defRPr/>
              </a:pPr>
              <a:r>
                <a:rPr lang="en-US" sz="1400" dirty="0">
                  <a:latin typeface="+mj-lt"/>
                </a:rPr>
                <a:t>Target</a:t>
              </a:r>
            </a:p>
          </p:txBody>
        </p:sp>
        <p:sp>
          <p:nvSpPr>
            <p:cNvPr id="55" name="TextBox 54"/>
            <p:cNvSpPr txBox="1"/>
            <p:nvPr/>
          </p:nvSpPr>
          <p:spPr>
            <a:xfrm>
              <a:off x="457200" y="5562431"/>
              <a:ext cx="1331977" cy="307952"/>
            </a:xfrm>
            <a:prstGeom prst="rect">
              <a:avLst/>
            </a:prstGeom>
            <a:noFill/>
          </p:spPr>
          <p:txBody>
            <a:bodyPr wrap="square">
              <a:spAutoFit/>
            </a:bodyPr>
            <a:lstStyle/>
            <a:p>
              <a:pPr>
                <a:defRPr/>
              </a:pPr>
              <a:r>
                <a:rPr lang="en-US" sz="1400" dirty="0">
                  <a:latin typeface="+mj-lt"/>
                </a:rPr>
                <a:t>Minimal</a:t>
              </a: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Prefab">
      <a:dk1>
        <a:sysClr val="windowText" lastClr="000000"/>
      </a:dk1>
      <a:lt1>
        <a:sysClr val="window" lastClr="FFFFFF"/>
      </a:lt1>
      <a:dk2>
        <a:srgbClr val="5D5C64"/>
      </a:dk2>
      <a:lt2>
        <a:srgbClr val="E4D9BE"/>
      </a:lt2>
      <a:accent1>
        <a:srgbClr val="E0B62E"/>
      </a:accent1>
      <a:accent2>
        <a:srgbClr val="E6632E"/>
      </a:accent2>
      <a:accent3>
        <a:srgbClr val="73C1C7"/>
      </a:accent3>
      <a:accent4>
        <a:srgbClr val="75964C"/>
      </a:accent4>
      <a:accent5>
        <a:srgbClr val="C78C45"/>
      </a:accent5>
      <a:accent6>
        <a:srgbClr val="BCA076"/>
      </a:accent6>
      <a:hlink>
        <a:srgbClr val="CF3B0D"/>
      </a:hlink>
      <a:folHlink>
        <a:srgbClr val="7E756C"/>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Prefab</Template>
  <TotalTime>2565</TotalTime>
  <Words>1895</Words>
  <Application>Microsoft Office PowerPoint</Application>
  <PresentationFormat>On-screen Show (4:3)</PresentationFormat>
  <Paragraphs>317</Paragraphs>
  <Slides>17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Black</vt:lpstr>
      <vt:lpstr>Courier New</vt:lpstr>
      <vt:lpstr>Eras Bold ITC</vt:lpstr>
      <vt:lpstr>Lucida Sans</vt:lpstr>
      <vt:lpstr>Lucida Sans Unicode</vt:lpstr>
      <vt:lpstr>Tekton Pro</vt:lpstr>
      <vt:lpstr>Times New Roman</vt:lpstr>
      <vt:lpstr>Wingdings</vt:lpstr>
      <vt:lpstr>Wingdings 2</vt:lpstr>
      <vt:lpstr>Prefab</vt:lpstr>
      <vt:lpstr>Target Product Profiles</vt:lpstr>
      <vt:lpstr>What is a Target Product Profile?</vt:lpstr>
      <vt:lpstr>TTPs and the Pharmaceutical Industry</vt:lpstr>
      <vt:lpstr>TPP and Quality by Design (QdD)</vt:lpstr>
      <vt:lpstr>Assembly of an Industry TPP</vt:lpstr>
      <vt:lpstr>Components of a TPP</vt:lpstr>
      <vt:lpstr>TPP General Statement</vt:lpstr>
      <vt:lpstr>TPP Description of Therapeutic Agent</vt:lpstr>
      <vt:lpstr>TPP Summary of Efficacy</vt:lpstr>
      <vt:lpstr>TPP Summary of Safety</vt:lpstr>
      <vt:lpstr>Additional Elements of TPP</vt:lpstr>
      <vt:lpstr>How to Assemble a TPP</vt:lpstr>
      <vt:lpstr>TPP as a Strategic Planning Tool</vt:lpstr>
      <vt:lpstr>Utilizing TPPs in Development</vt:lpstr>
      <vt:lpstr>Risk Identification and Mitigation Plan (Clinical Development)</vt:lpstr>
      <vt:lpstr>Example of Development Plan  Risk Tree Analysis based on TPP</vt:lpstr>
      <vt:lpstr>Summary</vt:lpstr>
    </vt:vector>
  </TitlesOfParts>
  <Company>AP Pharma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 Product Profiles</dc:title>
  <dc:creator>Anastassios D. Retzios, PhD</dc:creator>
  <cp:lastModifiedBy>Anastassios Dimitriou Retzios</cp:lastModifiedBy>
  <cp:revision>53</cp:revision>
  <cp:lastPrinted>2021-05-27T17:57:42Z</cp:lastPrinted>
  <dcterms:created xsi:type="dcterms:W3CDTF">2007-10-24T16:10:39Z</dcterms:created>
  <dcterms:modified xsi:type="dcterms:W3CDTF">2021-08-10T19:03:03Z</dcterms:modified>
</cp:coreProperties>
</file>